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5" r:id="rId8"/>
    <p:sldId id="266" r:id="rId9"/>
    <p:sldId id="262" r:id="rId10"/>
    <p:sldId id="263" r:id="rId11"/>
    <p:sldId id="264" r:id="rId12"/>
    <p:sldId id="267"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Open San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70"/>
    <a:srgbClr val="8D93AF"/>
    <a:srgbClr val="BABE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4" d="100"/>
          <a:sy n="54" d="100"/>
        </p:scale>
        <p:origin x="220"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325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552034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267"/>
          </a:xfrm>
          <a:prstGeom prst="rect">
            <a:avLst/>
          </a:prstGeom>
        </p:spPr>
      </p:pic>
      <p:sp>
        <p:nvSpPr>
          <p:cNvPr id="3" name="Text 0"/>
          <p:cNvSpPr/>
          <p:nvPr/>
        </p:nvSpPr>
        <p:spPr>
          <a:xfrm>
            <a:off x="761405" y="598290"/>
            <a:ext cx="7621191" cy="2015728"/>
          </a:xfrm>
          <a:prstGeom prst="rect">
            <a:avLst/>
          </a:prstGeom>
          <a:noFill/>
          <a:ln/>
        </p:spPr>
        <p:txBody>
          <a:bodyPr wrap="square" lIns="0" tIns="0" rIns="0" bIns="0" rtlCol="0" anchor="t"/>
          <a:lstStyle/>
          <a:p>
            <a:pPr marL="0" indent="0">
              <a:lnSpc>
                <a:spcPts val="7350"/>
              </a:lnSpc>
              <a:buNone/>
            </a:pPr>
            <a:r>
              <a:rPr lang="en-US" sz="4000" b="1" dirty="0">
                <a:solidFill>
                  <a:srgbClr val="333F70"/>
                </a:solidFill>
                <a:latin typeface="Open Sans" panose="020B0604020202020204" charset="0"/>
                <a:ea typeface="Open Sans" panose="020B0604020202020204" charset="0"/>
                <a:cs typeface="Open Sans" panose="020B0604020202020204" charset="0"/>
              </a:rPr>
              <a:t>Unlocking Customer Behavior for Effective Marketing</a:t>
            </a:r>
            <a:endParaRPr lang="en-US" sz="4000" dirty="0">
              <a:latin typeface="Open Sans" panose="020B0604020202020204" charset="0"/>
              <a:ea typeface="Open Sans" panose="020B0604020202020204" charset="0"/>
              <a:cs typeface="Open Sans" panose="020B0604020202020204" charset="0"/>
            </a:endParaRPr>
          </a:p>
        </p:txBody>
      </p:sp>
      <p:sp>
        <p:nvSpPr>
          <p:cNvPr id="4" name="Text 1"/>
          <p:cNvSpPr/>
          <p:nvPr/>
        </p:nvSpPr>
        <p:spPr>
          <a:xfrm>
            <a:off x="761404" y="2505694"/>
            <a:ext cx="7621191" cy="4583876"/>
          </a:xfrm>
          <a:prstGeom prst="rect">
            <a:avLst/>
          </a:prstGeom>
          <a:noFill/>
          <a:ln/>
        </p:spPr>
        <p:txBody>
          <a:bodyPr wrap="square" lIns="0" tIns="0" rIns="0" bIns="0" rtlCol="0" anchor="t"/>
          <a:lstStyle/>
          <a:p>
            <a:pPr>
              <a:lnSpc>
                <a:spcPct val="250000"/>
              </a:lnSpc>
            </a:pPr>
            <a:r>
              <a:rPr lang="en-US" sz="3600" b="1" dirty="0">
                <a:solidFill>
                  <a:srgbClr val="333F70"/>
                </a:solidFill>
                <a:latin typeface="Open Sans" panose="020B0604020202020204" charset="0"/>
                <a:ea typeface="Open Sans" panose="020B0604020202020204" charset="0"/>
                <a:cs typeface="Open Sans" panose="020B0604020202020204" charset="0"/>
              </a:rPr>
              <a:t>Final Project</a:t>
            </a:r>
            <a:br>
              <a:rPr lang="en-US" sz="1900" dirty="0">
                <a:solidFill>
                  <a:srgbClr val="333F70"/>
                </a:solidFill>
                <a:latin typeface="Open Sans" panose="020B0604020202020204" charset="0"/>
                <a:ea typeface="Open Sans" panose="020B0604020202020204" charset="0"/>
                <a:cs typeface="Open Sans" panose="020B0604020202020204" charset="0"/>
              </a:rPr>
            </a:br>
            <a:r>
              <a:rPr lang="en-US" sz="2400" b="1" dirty="0">
                <a:solidFill>
                  <a:srgbClr val="333F70"/>
                </a:solidFill>
                <a:latin typeface="Open Sans" panose="020B0604020202020204" charset="0"/>
                <a:ea typeface="Open Sans" panose="020B0604020202020204" charset="0"/>
                <a:cs typeface="Open Sans" panose="020B0604020202020204" charset="0"/>
              </a:rPr>
              <a:t>Team Name :</a:t>
            </a:r>
            <a:r>
              <a:rPr lang="en-US" sz="2400" dirty="0">
                <a:solidFill>
                  <a:srgbClr val="333F70"/>
                </a:solidFill>
                <a:latin typeface="Open Sans" panose="020B0604020202020204" charset="0"/>
                <a:ea typeface="Open Sans" panose="020B0604020202020204" charset="0"/>
                <a:cs typeface="Open Sans" panose="020B0604020202020204" charset="0"/>
              </a:rPr>
              <a:t> Data Enthusiasts</a:t>
            </a:r>
            <a:br>
              <a:rPr lang="en-US" sz="2400" dirty="0">
                <a:solidFill>
                  <a:srgbClr val="333F70"/>
                </a:solidFill>
                <a:latin typeface="Open Sans" panose="020B0604020202020204" charset="0"/>
                <a:ea typeface="Open Sans" panose="020B0604020202020204" charset="0"/>
                <a:cs typeface="Open Sans" panose="020B0604020202020204" charset="0"/>
              </a:rPr>
            </a:br>
            <a:r>
              <a:rPr lang="en-US" sz="2400" b="1" dirty="0">
                <a:solidFill>
                  <a:srgbClr val="333F70"/>
                </a:solidFill>
                <a:latin typeface="Open Sans" panose="020B0604020202020204" charset="0"/>
                <a:ea typeface="Open Sans" panose="020B0604020202020204" charset="0"/>
                <a:cs typeface="Open Sans" panose="020B0604020202020204" charset="0"/>
              </a:rPr>
              <a:t>Team Members:</a:t>
            </a:r>
            <a:r>
              <a:rPr lang="en-US" sz="2400" dirty="0">
                <a:solidFill>
                  <a:srgbClr val="333F70"/>
                </a:solidFill>
                <a:latin typeface="Open Sans" panose="020B0604020202020204" charset="0"/>
                <a:ea typeface="Open Sans" panose="020B0604020202020204" charset="0"/>
                <a:cs typeface="Open Sans" panose="020B0604020202020204" charset="0"/>
              </a:rPr>
              <a:t> Amanullah (Leader) &amp; </a:t>
            </a:r>
            <a:r>
              <a:rPr lang="en-US" sz="2400" dirty="0" err="1">
                <a:solidFill>
                  <a:srgbClr val="333F70"/>
                </a:solidFill>
                <a:latin typeface="Open Sans" panose="020B0604020202020204" charset="0"/>
                <a:ea typeface="Open Sans" panose="020B0604020202020204" charset="0"/>
                <a:cs typeface="Open Sans" panose="020B0604020202020204" charset="0"/>
              </a:rPr>
              <a:t>Daniyal</a:t>
            </a:r>
            <a:r>
              <a:rPr lang="en-US" sz="2400" dirty="0">
                <a:solidFill>
                  <a:srgbClr val="333F70"/>
                </a:solidFill>
                <a:latin typeface="Open Sans" panose="020B0604020202020204" charset="0"/>
                <a:ea typeface="Open Sans" panose="020B0604020202020204" charset="0"/>
                <a:cs typeface="Open Sans" panose="020B0604020202020204" charset="0"/>
              </a:rPr>
              <a:t> </a:t>
            </a:r>
            <a:r>
              <a:rPr lang="en-US" sz="2400" dirty="0" err="1">
                <a:solidFill>
                  <a:srgbClr val="333F70"/>
                </a:solidFill>
                <a:latin typeface="Open Sans" panose="020B0604020202020204" charset="0"/>
                <a:ea typeface="Open Sans" panose="020B0604020202020204" charset="0"/>
                <a:cs typeface="Open Sans" panose="020B0604020202020204" charset="0"/>
              </a:rPr>
              <a:t>Hyder</a:t>
            </a:r>
            <a:br>
              <a:rPr lang="en-US" sz="2400" dirty="0">
                <a:solidFill>
                  <a:srgbClr val="333F70"/>
                </a:solidFill>
                <a:latin typeface="Open Sans" panose="020B0604020202020204" charset="0"/>
                <a:ea typeface="Open Sans" panose="020B0604020202020204" charset="0"/>
                <a:cs typeface="Open Sans" panose="020B0604020202020204" charset="0"/>
              </a:rPr>
            </a:br>
            <a:r>
              <a:rPr lang="en-US" sz="2400" b="1" dirty="0">
                <a:solidFill>
                  <a:srgbClr val="333F70"/>
                </a:solidFill>
                <a:latin typeface="Open Sans" panose="020B0604020202020204" charset="0"/>
                <a:ea typeface="Open Sans" panose="020B0604020202020204" charset="0"/>
                <a:cs typeface="Open Sans" panose="020B0604020202020204" charset="0"/>
              </a:rPr>
              <a:t>Trainer:</a:t>
            </a:r>
            <a:r>
              <a:rPr lang="en-US" sz="2400" dirty="0">
                <a:solidFill>
                  <a:srgbClr val="333F70"/>
                </a:solidFill>
                <a:latin typeface="Open Sans" panose="020B0604020202020204" charset="0"/>
                <a:ea typeface="Open Sans" panose="020B0604020202020204" charset="0"/>
                <a:cs typeface="Open Sans" panose="020B0604020202020204" charset="0"/>
              </a:rPr>
              <a:t> Miss Reema </a:t>
            </a:r>
            <a:r>
              <a:rPr lang="en-US" sz="2400" dirty="0" err="1">
                <a:solidFill>
                  <a:srgbClr val="333F70"/>
                </a:solidFill>
                <a:latin typeface="Open Sans" panose="020B0604020202020204" charset="0"/>
                <a:ea typeface="Open Sans" panose="020B0604020202020204" charset="0"/>
                <a:cs typeface="Open Sans" panose="020B0604020202020204" charset="0"/>
              </a:rPr>
              <a:t>Memon</a:t>
            </a:r>
            <a:br>
              <a:rPr lang="en-US" sz="2400" dirty="0">
                <a:solidFill>
                  <a:srgbClr val="333F70"/>
                </a:solidFill>
                <a:latin typeface="Open Sans" panose="020B0604020202020204" charset="0"/>
                <a:ea typeface="Open Sans" panose="020B0604020202020204" charset="0"/>
                <a:cs typeface="Open Sans" panose="020B0604020202020204" charset="0"/>
              </a:rPr>
            </a:br>
            <a:r>
              <a:rPr lang="en-US" sz="2400" b="1" dirty="0">
                <a:solidFill>
                  <a:srgbClr val="333F70"/>
                </a:solidFill>
                <a:latin typeface="Open Sans" panose="020B0604020202020204" charset="0"/>
                <a:ea typeface="Open Sans" panose="020B0604020202020204" charset="0"/>
                <a:cs typeface="Open Sans" panose="020B0604020202020204" charset="0"/>
              </a:rPr>
              <a:t>Date:</a:t>
            </a:r>
            <a:r>
              <a:rPr lang="en-US" sz="2400" dirty="0">
                <a:solidFill>
                  <a:srgbClr val="333F70"/>
                </a:solidFill>
                <a:latin typeface="Open Sans" panose="020B0604020202020204" charset="0"/>
                <a:ea typeface="Open Sans" panose="020B0604020202020204" charset="0"/>
                <a:cs typeface="Open Sans" panose="020B0604020202020204" charset="0"/>
              </a:rPr>
              <a:t> 15/11/2024</a:t>
            </a:r>
            <a:endParaRPr lang="en-US" sz="1900" dirty="0">
              <a:solidFill>
                <a:srgbClr val="333F70"/>
              </a:solidFill>
              <a:latin typeface="Open Sans" panose="020B0604020202020204" charset="0"/>
              <a:ea typeface="Open Sans" panose="020B0604020202020204" charset="0"/>
              <a:cs typeface="Open Sans" panose="020B0604020202020204" charset="0"/>
            </a:endParaRPr>
          </a:p>
        </p:txBody>
      </p:sp>
      <p:sp>
        <p:nvSpPr>
          <p:cNvPr id="5" name="Shape 2"/>
          <p:cNvSpPr/>
          <p:nvPr/>
        </p:nvSpPr>
        <p:spPr>
          <a:xfrm>
            <a:off x="761405" y="7268647"/>
            <a:ext cx="348020" cy="348020"/>
          </a:xfrm>
          <a:prstGeom prst="roundRect">
            <a:avLst>
              <a:gd name="adj" fmla="val 26271725"/>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7" name="Shape 2">
            <a:extLst>
              <a:ext uri="{FF2B5EF4-FFF2-40B4-BE49-F238E27FC236}">
                <a16:creationId xmlns:a16="http://schemas.microsoft.com/office/drawing/2014/main" id="{421306E1-4523-4557-8E1D-5F30C3294CAD}"/>
              </a:ext>
            </a:extLst>
          </p:cNvPr>
          <p:cNvSpPr/>
          <p:nvPr/>
        </p:nvSpPr>
        <p:spPr>
          <a:xfrm>
            <a:off x="10154758" y="4187760"/>
            <a:ext cx="7541181" cy="757273"/>
          </a:xfrm>
          <a:prstGeom prst="rect">
            <a:avLst/>
          </a:prstGeom>
          <a:solidFill>
            <a:srgbClr val="FFFFFF">
              <a:alpha val="4000"/>
            </a:srgbClr>
          </a:solidFill>
          <a:ln/>
        </p:spPr>
        <p:txBody>
          <a:bodyPr/>
          <a:lstStyle/>
          <a:p>
            <a:endParaRPr lang="en-US" dirty="0"/>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712" y="1129324"/>
            <a:ext cx="7062907"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Open Sans" panose="020B0604020202020204" charset="0"/>
                <a:ea typeface="Open Sans" panose="020B0604020202020204" charset="0"/>
                <a:cs typeface="Open Sans" panose="020B0604020202020204" charset="0"/>
              </a:rPr>
              <a:t>Models Performance</a:t>
            </a:r>
            <a:endParaRPr lang="en-US" sz="4450" dirty="0">
              <a:latin typeface="Open Sans" panose="020B0604020202020204" charset="0"/>
              <a:ea typeface="Open Sans" panose="020B0604020202020204" charset="0"/>
              <a:cs typeface="Open Sans" panose="020B0604020202020204" charset="0"/>
            </a:endParaRPr>
          </a:p>
        </p:txBody>
      </p:sp>
      <p:sp>
        <p:nvSpPr>
          <p:cNvPr id="5" name="Shape 2"/>
          <p:cNvSpPr/>
          <p:nvPr/>
        </p:nvSpPr>
        <p:spPr>
          <a:xfrm>
            <a:off x="8676934" y="4661166"/>
            <a:ext cx="7541181" cy="757273"/>
          </a:xfrm>
          <a:prstGeom prst="rect">
            <a:avLst/>
          </a:prstGeom>
          <a:solidFill>
            <a:srgbClr val="FFFFFF">
              <a:alpha val="4000"/>
            </a:srgbClr>
          </a:solidFill>
          <a:ln/>
        </p:spPr>
      </p:sp>
      <p:sp>
        <p:nvSpPr>
          <p:cNvPr id="15" name="Shape 12"/>
          <p:cNvSpPr/>
          <p:nvPr/>
        </p:nvSpPr>
        <p:spPr>
          <a:xfrm>
            <a:off x="10192595" y="4324996"/>
            <a:ext cx="7541181" cy="737618"/>
          </a:xfrm>
          <a:prstGeom prst="rect">
            <a:avLst/>
          </a:prstGeom>
          <a:solidFill>
            <a:srgbClr val="FFFFFF">
              <a:alpha val="4000"/>
            </a:srgbClr>
          </a:solidFill>
          <a:ln/>
        </p:spPr>
      </p:sp>
      <p:sp>
        <p:nvSpPr>
          <p:cNvPr id="26" name="Shape 2">
            <a:extLst>
              <a:ext uri="{FF2B5EF4-FFF2-40B4-BE49-F238E27FC236}">
                <a16:creationId xmlns:a16="http://schemas.microsoft.com/office/drawing/2014/main" id="{83BB49EF-6500-4121-B18C-801A482CE8C3}"/>
              </a:ext>
            </a:extLst>
          </p:cNvPr>
          <p:cNvSpPr/>
          <p:nvPr/>
        </p:nvSpPr>
        <p:spPr>
          <a:xfrm>
            <a:off x="445129" y="6193648"/>
            <a:ext cx="7541181" cy="757273"/>
          </a:xfrm>
          <a:prstGeom prst="rect">
            <a:avLst/>
          </a:prstGeom>
          <a:solidFill>
            <a:srgbClr val="FFFFFF">
              <a:alpha val="4000"/>
            </a:srgbClr>
          </a:solidFill>
          <a:ln/>
        </p:spPr>
      </p:sp>
      <p:sp>
        <p:nvSpPr>
          <p:cNvPr id="35" name="Shape 12">
            <a:extLst>
              <a:ext uri="{FF2B5EF4-FFF2-40B4-BE49-F238E27FC236}">
                <a16:creationId xmlns:a16="http://schemas.microsoft.com/office/drawing/2014/main" id="{A5E46BC1-C371-4EBA-8916-699F7856C29C}"/>
              </a:ext>
            </a:extLst>
          </p:cNvPr>
          <p:cNvSpPr/>
          <p:nvPr/>
        </p:nvSpPr>
        <p:spPr>
          <a:xfrm>
            <a:off x="152438" y="7539559"/>
            <a:ext cx="7541181" cy="737618"/>
          </a:xfrm>
          <a:prstGeom prst="rect">
            <a:avLst/>
          </a:prstGeom>
          <a:solidFill>
            <a:srgbClr val="FFFFFF">
              <a:alpha val="4000"/>
            </a:srgbClr>
          </a:solidFill>
          <a:ln/>
        </p:spPr>
      </p:sp>
      <p:sp>
        <p:nvSpPr>
          <p:cNvPr id="41" name="Shape 12">
            <a:extLst>
              <a:ext uri="{FF2B5EF4-FFF2-40B4-BE49-F238E27FC236}">
                <a16:creationId xmlns:a16="http://schemas.microsoft.com/office/drawing/2014/main" id="{7FDA21CB-8B20-4EDC-9EC5-189EB6F61482}"/>
              </a:ext>
            </a:extLst>
          </p:cNvPr>
          <p:cNvSpPr/>
          <p:nvPr/>
        </p:nvSpPr>
        <p:spPr>
          <a:xfrm>
            <a:off x="4214285" y="5252153"/>
            <a:ext cx="7541181" cy="737618"/>
          </a:xfrm>
          <a:prstGeom prst="rect">
            <a:avLst/>
          </a:prstGeom>
          <a:solidFill>
            <a:srgbClr val="FFFFFF">
              <a:alpha val="4000"/>
            </a:srgbClr>
          </a:solidFill>
          <a:ln/>
        </p:spPr>
      </p:sp>
      <p:graphicFrame>
        <p:nvGraphicFramePr>
          <p:cNvPr id="46" name="Table 45">
            <a:extLst>
              <a:ext uri="{FF2B5EF4-FFF2-40B4-BE49-F238E27FC236}">
                <a16:creationId xmlns:a16="http://schemas.microsoft.com/office/drawing/2014/main" id="{DD374566-3945-4D6A-A040-3573FD3EB2D2}"/>
              </a:ext>
            </a:extLst>
          </p:cNvPr>
          <p:cNvGraphicFramePr>
            <a:graphicFrameLocks noGrp="1"/>
          </p:cNvGraphicFramePr>
          <p:nvPr>
            <p:extLst>
              <p:ext uri="{D42A27DB-BD31-4B8C-83A1-F6EECF244321}">
                <p14:modId xmlns:p14="http://schemas.microsoft.com/office/powerpoint/2010/main" val="263970672"/>
              </p:ext>
            </p:extLst>
          </p:nvPr>
        </p:nvGraphicFramePr>
        <p:xfrm>
          <a:off x="427206" y="2426741"/>
          <a:ext cx="8211415" cy="4318445"/>
        </p:xfrm>
        <a:graphic>
          <a:graphicData uri="http://schemas.openxmlformats.org/drawingml/2006/table">
            <a:tbl>
              <a:tblPr firstRow="1" bandRow="1">
                <a:tableStyleId>{5FD0F851-EC5A-4D38-B0AD-8093EC10F338}</a:tableStyleId>
              </a:tblPr>
              <a:tblGrid>
                <a:gridCol w="2074909">
                  <a:extLst>
                    <a:ext uri="{9D8B030D-6E8A-4147-A177-3AD203B41FA5}">
                      <a16:colId xmlns:a16="http://schemas.microsoft.com/office/drawing/2014/main" val="3270758504"/>
                    </a:ext>
                  </a:extLst>
                </a:gridCol>
                <a:gridCol w="2045502">
                  <a:extLst>
                    <a:ext uri="{9D8B030D-6E8A-4147-A177-3AD203B41FA5}">
                      <a16:colId xmlns:a16="http://schemas.microsoft.com/office/drawing/2014/main" val="3405934450"/>
                    </a:ext>
                  </a:extLst>
                </a:gridCol>
                <a:gridCol w="2045502">
                  <a:extLst>
                    <a:ext uri="{9D8B030D-6E8A-4147-A177-3AD203B41FA5}">
                      <a16:colId xmlns:a16="http://schemas.microsoft.com/office/drawing/2014/main" val="2324847646"/>
                    </a:ext>
                  </a:extLst>
                </a:gridCol>
                <a:gridCol w="2045502">
                  <a:extLst>
                    <a:ext uri="{9D8B030D-6E8A-4147-A177-3AD203B41FA5}">
                      <a16:colId xmlns:a16="http://schemas.microsoft.com/office/drawing/2014/main" val="1884207523"/>
                    </a:ext>
                  </a:extLst>
                </a:gridCol>
              </a:tblGrid>
              <a:tr h="404105">
                <a:tc>
                  <a:txBody>
                    <a:bodyPr/>
                    <a:lstStyle/>
                    <a:p>
                      <a:pPr algn="ctr"/>
                      <a:r>
                        <a:rPr lang="en-US" sz="2000" dirty="0">
                          <a:latin typeface="Open Sans" panose="020B0604020202020204" charset="0"/>
                          <a:ea typeface="Open Sans" panose="020B0604020202020204" charset="0"/>
                          <a:cs typeface="Open Sans" panose="020B0604020202020204" charset="0"/>
                        </a:rPr>
                        <a:t>Model</a:t>
                      </a:r>
                    </a:p>
                  </a:txBody>
                  <a:tcPr/>
                </a:tc>
                <a:tc>
                  <a:txBody>
                    <a:bodyPr/>
                    <a:lstStyle/>
                    <a:p>
                      <a:pPr algn="ctr"/>
                      <a:r>
                        <a:rPr lang="en-US" sz="2000" dirty="0">
                          <a:latin typeface="Open Sans" panose="020B0604020202020204" charset="0"/>
                          <a:ea typeface="Open Sans" panose="020B0604020202020204" charset="0"/>
                          <a:cs typeface="Open Sans" panose="020B0604020202020204" charset="0"/>
                        </a:rPr>
                        <a:t>Before Tuning</a:t>
                      </a:r>
                    </a:p>
                  </a:txBody>
                  <a:tcPr/>
                </a:tc>
                <a:tc>
                  <a:txBody>
                    <a:bodyPr/>
                    <a:lstStyle/>
                    <a:p>
                      <a:pPr algn="ctr"/>
                      <a:r>
                        <a:rPr lang="en-US" sz="2000" dirty="0">
                          <a:latin typeface="Open Sans" panose="020B0604020202020204" charset="0"/>
                          <a:ea typeface="Open Sans" panose="020B0604020202020204" charset="0"/>
                          <a:cs typeface="Open Sans" panose="020B0604020202020204" charset="0"/>
                        </a:rPr>
                        <a:t>After Tuning</a:t>
                      </a:r>
                    </a:p>
                  </a:txBody>
                  <a:tcPr/>
                </a:tc>
                <a:tc>
                  <a:txBody>
                    <a:bodyPr/>
                    <a:lstStyle/>
                    <a:p>
                      <a:pPr algn="ctr"/>
                      <a:r>
                        <a:rPr lang="en-US" sz="2000" dirty="0">
                          <a:latin typeface="Open Sans" panose="020B0604020202020204" charset="0"/>
                          <a:ea typeface="Open Sans" panose="020B0604020202020204" charset="0"/>
                          <a:cs typeface="Open Sans" panose="020B0604020202020204" charset="0"/>
                        </a:rPr>
                        <a:t>Improvement</a:t>
                      </a:r>
                    </a:p>
                  </a:txBody>
                  <a:tcPr/>
                </a:tc>
                <a:extLst>
                  <a:ext uri="{0D108BD9-81ED-4DB2-BD59-A6C34878D82A}">
                    <a16:rowId xmlns:a16="http://schemas.microsoft.com/office/drawing/2014/main" val="2239749361"/>
                  </a:ext>
                </a:extLst>
              </a:tr>
              <a:tr h="652390">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Gradient Boosting</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89.94%</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a:effectLst/>
                          <a:latin typeface="Open Sans" panose="020B0604020202020204" charset="0"/>
                          <a:ea typeface="Open Sans" panose="020B0604020202020204" charset="0"/>
                          <a:cs typeface="Open Sans" panose="020B0604020202020204" charset="0"/>
                        </a:rPr>
                        <a:t>90.38%</a:t>
                      </a:r>
                      <a:endParaRPr lang="en-US" sz="240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Best Model</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extLst>
                  <a:ext uri="{0D108BD9-81ED-4DB2-BD59-A6C34878D82A}">
                    <a16:rowId xmlns:a16="http://schemas.microsoft.com/office/drawing/2014/main" val="4156453770"/>
                  </a:ext>
                </a:extLst>
              </a:tr>
              <a:tr h="652390">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Random Forest</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89.31%</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a:effectLst/>
                          <a:latin typeface="Open Sans" panose="020B0604020202020204" charset="0"/>
                          <a:ea typeface="Open Sans" panose="020B0604020202020204" charset="0"/>
                          <a:cs typeface="Open Sans" panose="020B0604020202020204" charset="0"/>
                        </a:rPr>
                        <a:t>89.19%</a:t>
                      </a:r>
                      <a:endParaRPr lang="en-US" sz="240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Second Best</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extLst>
                  <a:ext uri="{0D108BD9-81ED-4DB2-BD59-A6C34878D82A}">
                    <a16:rowId xmlns:a16="http://schemas.microsoft.com/office/drawing/2014/main" val="1412126259"/>
                  </a:ext>
                </a:extLst>
              </a:tr>
              <a:tr h="652390">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Decision Tree</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81.06%</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88.50%</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Third Best</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extLst>
                  <a:ext uri="{0D108BD9-81ED-4DB2-BD59-A6C34878D82A}">
                    <a16:rowId xmlns:a16="http://schemas.microsoft.com/office/drawing/2014/main" val="4228461169"/>
                  </a:ext>
                </a:extLst>
              </a:tr>
              <a:tr h="652390">
                <a:tc>
                  <a:txBody>
                    <a:bodyPr/>
                    <a:lstStyle/>
                    <a:p>
                      <a:pPr algn="ctr" rtl="0" fontAlgn="t">
                        <a:spcBef>
                          <a:spcPts val="0"/>
                        </a:spcBef>
                        <a:spcAft>
                          <a:spcPts val="0"/>
                        </a:spcAft>
                      </a:pPr>
                      <a:r>
                        <a:rPr lang="en-US" sz="1600" u="none" strike="noStrike">
                          <a:effectLst/>
                          <a:latin typeface="Open Sans" panose="020B0604020202020204" charset="0"/>
                          <a:ea typeface="Open Sans" panose="020B0604020202020204" charset="0"/>
                          <a:cs typeface="Open Sans" panose="020B0604020202020204" charset="0"/>
                        </a:rPr>
                        <a:t>Neural Network (MLP)</a:t>
                      </a:r>
                      <a:endParaRPr lang="en-US" sz="240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a:effectLst/>
                          <a:latin typeface="Open Sans" panose="020B0604020202020204" charset="0"/>
                          <a:ea typeface="Open Sans" panose="020B0604020202020204" charset="0"/>
                          <a:cs typeface="Open Sans" panose="020B0604020202020204" charset="0"/>
                        </a:rPr>
                        <a:t>17.81%</a:t>
                      </a:r>
                      <a:endParaRPr lang="en-US" sz="240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87.88%</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Significant</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extLst>
                  <a:ext uri="{0D108BD9-81ED-4DB2-BD59-A6C34878D82A}">
                    <a16:rowId xmlns:a16="http://schemas.microsoft.com/office/drawing/2014/main" val="1047806837"/>
                  </a:ext>
                </a:extLst>
              </a:tr>
              <a:tr h="652390">
                <a:tc>
                  <a:txBody>
                    <a:bodyPr/>
                    <a:lstStyle/>
                    <a:p>
                      <a:pPr algn="ctr" rtl="0" fontAlgn="t">
                        <a:spcBef>
                          <a:spcPts val="0"/>
                        </a:spcBef>
                        <a:spcAft>
                          <a:spcPts val="0"/>
                        </a:spcAft>
                      </a:pPr>
                      <a:r>
                        <a:rPr lang="en-US" sz="1600" u="none" strike="noStrike">
                          <a:effectLst/>
                          <a:latin typeface="Open Sans" panose="020B0604020202020204" charset="0"/>
                          <a:ea typeface="Open Sans" panose="020B0604020202020204" charset="0"/>
                          <a:cs typeface="Open Sans" panose="020B0604020202020204" charset="0"/>
                        </a:rPr>
                        <a:t>SVM (RBF Kernel)</a:t>
                      </a:r>
                      <a:endParaRPr lang="en-US" sz="240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54.69%</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a:effectLst/>
                          <a:latin typeface="Open Sans" panose="020B0604020202020204" charset="0"/>
                          <a:ea typeface="Open Sans" panose="020B0604020202020204" charset="0"/>
                          <a:cs typeface="Open Sans" panose="020B0604020202020204" charset="0"/>
                        </a:rPr>
                        <a:t>87.88%</a:t>
                      </a:r>
                      <a:endParaRPr lang="en-US" sz="240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Moderate</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extLst>
                  <a:ext uri="{0D108BD9-81ED-4DB2-BD59-A6C34878D82A}">
                    <a16:rowId xmlns:a16="http://schemas.microsoft.com/office/drawing/2014/main" val="180012354"/>
                  </a:ext>
                </a:extLst>
              </a:tr>
              <a:tr h="652390">
                <a:tc>
                  <a:txBody>
                    <a:bodyPr/>
                    <a:lstStyle/>
                    <a:p>
                      <a:pPr algn="ctr" rtl="0" fontAlgn="t">
                        <a:spcBef>
                          <a:spcPts val="0"/>
                        </a:spcBef>
                        <a:spcAft>
                          <a:spcPts val="0"/>
                        </a:spcAft>
                      </a:pPr>
                      <a:r>
                        <a:rPr lang="en-US" sz="1600" u="none" strike="noStrike">
                          <a:effectLst/>
                          <a:latin typeface="Open Sans" panose="020B0604020202020204" charset="0"/>
                          <a:ea typeface="Open Sans" panose="020B0604020202020204" charset="0"/>
                          <a:cs typeface="Open Sans" panose="020B0604020202020204" charset="0"/>
                        </a:rPr>
                        <a:t>K-Nearest Neighbors</a:t>
                      </a:r>
                      <a:endParaRPr lang="en-US" sz="240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62.88%</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a:effectLst/>
                          <a:latin typeface="Open Sans" panose="020B0604020202020204" charset="0"/>
                          <a:ea typeface="Open Sans" panose="020B0604020202020204" charset="0"/>
                          <a:cs typeface="Open Sans" panose="020B0604020202020204" charset="0"/>
                        </a:rPr>
                        <a:t>87.75%</a:t>
                      </a:r>
                      <a:endParaRPr lang="en-US" sz="2400">
                        <a:effectLst/>
                        <a:latin typeface="Open Sans" panose="020B0604020202020204" charset="0"/>
                        <a:ea typeface="Open Sans" panose="020B0604020202020204" charset="0"/>
                        <a:cs typeface="Open Sans" panose="020B0604020202020204" charset="0"/>
                      </a:endParaRPr>
                    </a:p>
                  </a:txBody>
                  <a:tcPr marL="63500" marR="63500" marT="63500" marB="63500"/>
                </a:tc>
                <a:tc>
                  <a:txBody>
                    <a:bodyPr/>
                    <a:lstStyle/>
                    <a:p>
                      <a:pPr algn="ctr" rtl="0" fontAlgn="t">
                        <a:spcBef>
                          <a:spcPts val="0"/>
                        </a:spcBef>
                        <a:spcAft>
                          <a:spcPts val="0"/>
                        </a:spcAft>
                      </a:pPr>
                      <a:r>
                        <a:rPr lang="en-US" sz="1600" u="none" strike="noStrike" dirty="0">
                          <a:effectLst/>
                          <a:latin typeface="Open Sans" panose="020B0604020202020204" charset="0"/>
                          <a:ea typeface="Open Sans" panose="020B0604020202020204" charset="0"/>
                          <a:cs typeface="Open Sans" panose="020B0604020202020204" charset="0"/>
                        </a:rPr>
                        <a:t>Moderate</a:t>
                      </a:r>
                      <a:endParaRPr lang="en-US" sz="2400" dirty="0">
                        <a:effectLst/>
                        <a:latin typeface="Open Sans" panose="020B0604020202020204" charset="0"/>
                        <a:ea typeface="Open Sans" panose="020B0604020202020204" charset="0"/>
                        <a:cs typeface="Open Sans" panose="020B0604020202020204" charset="0"/>
                      </a:endParaRPr>
                    </a:p>
                  </a:txBody>
                  <a:tcPr marL="63500" marR="63500" marT="63500" marB="63500"/>
                </a:tc>
                <a:extLst>
                  <a:ext uri="{0D108BD9-81ED-4DB2-BD59-A6C34878D82A}">
                    <a16:rowId xmlns:a16="http://schemas.microsoft.com/office/drawing/2014/main" val="3639275168"/>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644985"/>
            <a:ext cx="12299394"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Open Sans" panose="020B0604020202020204" charset="0"/>
                <a:ea typeface="Open Sans" panose="020B0604020202020204" charset="0"/>
                <a:cs typeface="Open Sans" panose="020B0604020202020204" charset="0"/>
              </a:rPr>
              <a:t>Project Summary and Future Work</a:t>
            </a:r>
            <a:endParaRPr lang="en-US" sz="4450" dirty="0">
              <a:latin typeface="Open Sans" panose="020B0604020202020204" charset="0"/>
              <a:ea typeface="Open Sans" panose="020B0604020202020204" charset="0"/>
              <a:cs typeface="Open Sans" panose="020B0604020202020204" charset="0"/>
            </a:endParaRPr>
          </a:p>
        </p:txBody>
      </p:sp>
      <p:sp>
        <p:nvSpPr>
          <p:cNvPr id="4" name="Text 1"/>
          <p:cNvSpPr/>
          <p:nvPr/>
        </p:nvSpPr>
        <p:spPr>
          <a:xfrm>
            <a:off x="793790" y="569392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project analyzed customer engagement and loyalty data to predict conversion likelihood and assess marketing channel effectiveness. Future work includes developing a Streamlit-based web app for real-time prediction of and the accuracy increasing using different approaches.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3C246-799E-43BB-8DB6-58AFE906A4C7}"/>
              </a:ext>
            </a:extLst>
          </p:cNvPr>
          <p:cNvPicPr>
            <a:picLocks noChangeAspect="1"/>
          </p:cNvPicPr>
          <p:nvPr/>
        </p:nvPicPr>
        <p:blipFill>
          <a:blip r:embed="rId2"/>
          <a:stretch>
            <a:fillRect/>
          </a:stretch>
        </p:blipFill>
        <p:spPr>
          <a:xfrm>
            <a:off x="0" y="-1"/>
            <a:ext cx="14630400" cy="8229601"/>
          </a:xfrm>
          <a:prstGeom prst="rect">
            <a:avLst/>
          </a:prstGeom>
        </p:spPr>
      </p:pic>
    </p:spTree>
    <p:extLst>
      <p:ext uri="{BB962C8B-B14F-4D97-AF65-F5344CB8AC3E}">
        <p14:creationId xmlns:p14="http://schemas.microsoft.com/office/powerpoint/2010/main" val="95821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8679"/>
            <a:ext cx="7099102"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Open Sans" panose="020B0604020202020204" charset="0"/>
                <a:ea typeface="Open Sans" panose="020B0604020202020204" charset="0"/>
                <a:cs typeface="Open Sans" panose="020B0604020202020204" charset="0"/>
              </a:rPr>
              <a:t>Project Background</a:t>
            </a:r>
            <a:endParaRPr lang="en-US" sz="4450" dirty="0">
              <a:latin typeface="Open Sans" panose="020B0604020202020204" charset="0"/>
              <a:ea typeface="Open Sans" panose="020B0604020202020204" charset="0"/>
              <a:cs typeface="Open Sans" panose="020B0604020202020204" charset="0"/>
            </a:endParaRPr>
          </a:p>
        </p:txBody>
      </p:sp>
      <p:sp>
        <p:nvSpPr>
          <p:cNvPr id="4" name="Shape 1"/>
          <p:cNvSpPr/>
          <p:nvPr/>
        </p:nvSpPr>
        <p:spPr>
          <a:xfrm>
            <a:off x="6605111" y="1907619"/>
            <a:ext cx="30480" cy="5463183"/>
          </a:xfrm>
          <a:prstGeom prst="roundRect">
            <a:avLst>
              <a:gd name="adj" fmla="val 312558"/>
            </a:avLst>
          </a:prstGeom>
          <a:solidFill>
            <a:srgbClr val="BCDBD4"/>
          </a:solidFill>
          <a:ln/>
        </p:spPr>
      </p:sp>
      <p:sp>
        <p:nvSpPr>
          <p:cNvPr id="5" name="Shape 2"/>
          <p:cNvSpPr/>
          <p:nvPr/>
        </p:nvSpPr>
        <p:spPr>
          <a:xfrm>
            <a:off x="6845022" y="2402681"/>
            <a:ext cx="793790" cy="30480"/>
          </a:xfrm>
          <a:prstGeom prst="roundRect">
            <a:avLst>
              <a:gd name="adj" fmla="val 312558"/>
            </a:avLst>
          </a:prstGeom>
          <a:solidFill>
            <a:srgbClr val="BCDBD4"/>
          </a:solidFill>
          <a:ln/>
        </p:spPr>
      </p:sp>
      <p:sp>
        <p:nvSpPr>
          <p:cNvPr id="6" name="Shape 3"/>
          <p:cNvSpPr/>
          <p:nvPr/>
        </p:nvSpPr>
        <p:spPr>
          <a:xfrm>
            <a:off x="6365200" y="2162770"/>
            <a:ext cx="510302" cy="510302"/>
          </a:xfrm>
          <a:prstGeom prst="roundRect">
            <a:avLst>
              <a:gd name="adj" fmla="val 18669"/>
            </a:avLst>
          </a:prstGeom>
          <a:solidFill>
            <a:srgbClr val="D6F5EE"/>
          </a:solidFill>
          <a:ln w="7620">
            <a:solidFill>
              <a:srgbClr val="BCDBD4"/>
            </a:solidFill>
            <a:prstDash val="solid"/>
          </a:ln>
        </p:spPr>
      </p:sp>
      <p:sp>
        <p:nvSpPr>
          <p:cNvPr id="7" name="Text 4"/>
          <p:cNvSpPr/>
          <p:nvPr/>
        </p:nvSpPr>
        <p:spPr>
          <a:xfrm>
            <a:off x="6531888" y="2247781"/>
            <a:ext cx="176927"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8" name="Text 5"/>
          <p:cNvSpPr/>
          <p:nvPr/>
        </p:nvSpPr>
        <p:spPr>
          <a:xfrm>
            <a:off x="7867888" y="2134433"/>
            <a:ext cx="324552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Open Sans" panose="020B0604020202020204" charset="0"/>
                <a:ea typeface="Open Sans" panose="020B0604020202020204" charset="0"/>
                <a:cs typeface="Open Sans" panose="020B0604020202020204" charset="0"/>
              </a:rPr>
              <a:t>Digital-First World</a:t>
            </a:r>
            <a:endParaRPr lang="en-US" sz="2200" dirty="0">
              <a:latin typeface="Open Sans" panose="020B0604020202020204" charset="0"/>
              <a:ea typeface="Open Sans" panose="020B0604020202020204" charset="0"/>
              <a:cs typeface="Open Sans" panose="020B0604020202020204" charset="0"/>
            </a:endParaRPr>
          </a:p>
        </p:txBody>
      </p:sp>
      <p:sp>
        <p:nvSpPr>
          <p:cNvPr id="9" name="Text 6"/>
          <p:cNvSpPr/>
          <p:nvPr/>
        </p:nvSpPr>
        <p:spPr>
          <a:xfrm>
            <a:off x="7867888" y="262485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E-commerce and physical stores rely on digital marketing to connect with customers.</a:t>
            </a:r>
            <a:endParaRPr lang="en-US" sz="1750" dirty="0"/>
          </a:p>
        </p:txBody>
      </p:sp>
      <p:sp>
        <p:nvSpPr>
          <p:cNvPr id="10" name="Shape 7"/>
          <p:cNvSpPr/>
          <p:nvPr/>
        </p:nvSpPr>
        <p:spPr>
          <a:xfrm>
            <a:off x="6845022" y="4299347"/>
            <a:ext cx="793790" cy="30480"/>
          </a:xfrm>
          <a:prstGeom prst="roundRect">
            <a:avLst>
              <a:gd name="adj" fmla="val 312558"/>
            </a:avLst>
          </a:prstGeom>
          <a:solidFill>
            <a:srgbClr val="BCDBD4"/>
          </a:solidFill>
          <a:ln/>
        </p:spPr>
      </p:sp>
      <p:sp>
        <p:nvSpPr>
          <p:cNvPr id="11" name="Shape 8"/>
          <p:cNvSpPr/>
          <p:nvPr/>
        </p:nvSpPr>
        <p:spPr>
          <a:xfrm>
            <a:off x="6365200" y="4059436"/>
            <a:ext cx="510302" cy="510302"/>
          </a:xfrm>
          <a:prstGeom prst="roundRect">
            <a:avLst>
              <a:gd name="adj" fmla="val 18669"/>
            </a:avLst>
          </a:prstGeom>
          <a:solidFill>
            <a:srgbClr val="D6F5EE"/>
          </a:solidFill>
          <a:ln w="7620">
            <a:solidFill>
              <a:srgbClr val="BCDBD4"/>
            </a:solidFill>
            <a:prstDash val="solid"/>
          </a:ln>
        </p:spPr>
      </p:sp>
      <p:sp>
        <p:nvSpPr>
          <p:cNvPr id="12" name="Text 9"/>
          <p:cNvSpPr/>
          <p:nvPr/>
        </p:nvSpPr>
        <p:spPr>
          <a:xfrm>
            <a:off x="6478310" y="4144447"/>
            <a:ext cx="284083"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3" name="Text 10"/>
          <p:cNvSpPr/>
          <p:nvPr/>
        </p:nvSpPr>
        <p:spPr>
          <a:xfrm>
            <a:off x="7867888" y="4031099"/>
            <a:ext cx="3599736"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Open Sans" panose="020B0604020202020204" charset="0"/>
                <a:ea typeface="Open Sans" panose="020B0604020202020204" charset="0"/>
                <a:cs typeface="Open Sans" panose="020B0604020202020204" charset="0"/>
              </a:rPr>
              <a:t>A Project that leverage our skills</a:t>
            </a:r>
            <a:endParaRPr lang="en-US" sz="2200" dirty="0">
              <a:latin typeface="Open Sans" panose="020B0604020202020204" charset="0"/>
              <a:ea typeface="Open Sans" panose="020B0604020202020204" charset="0"/>
              <a:cs typeface="Open Sans" panose="020B0604020202020204" charset="0"/>
            </a:endParaRPr>
          </a:p>
        </p:txBody>
      </p:sp>
      <p:sp>
        <p:nvSpPr>
          <p:cNvPr id="14" name="Text 11"/>
          <p:cNvSpPr/>
          <p:nvPr/>
        </p:nvSpPr>
        <p:spPr>
          <a:xfrm>
            <a:off x="7867888" y="452151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We brain storm so long about such project that come up with this</a:t>
            </a:r>
            <a:endParaRPr lang="en-US" sz="1750" dirty="0"/>
          </a:p>
        </p:txBody>
      </p:sp>
      <p:sp>
        <p:nvSpPr>
          <p:cNvPr id="15" name="Shape 12"/>
          <p:cNvSpPr/>
          <p:nvPr/>
        </p:nvSpPr>
        <p:spPr>
          <a:xfrm>
            <a:off x="6845022" y="6196013"/>
            <a:ext cx="793790" cy="30480"/>
          </a:xfrm>
          <a:prstGeom prst="roundRect">
            <a:avLst>
              <a:gd name="adj" fmla="val 312558"/>
            </a:avLst>
          </a:prstGeom>
          <a:solidFill>
            <a:srgbClr val="BCDBD4"/>
          </a:solidFill>
          <a:ln/>
        </p:spPr>
      </p:sp>
      <p:sp>
        <p:nvSpPr>
          <p:cNvPr id="16" name="Shape 13"/>
          <p:cNvSpPr/>
          <p:nvPr/>
        </p:nvSpPr>
        <p:spPr>
          <a:xfrm>
            <a:off x="6365200" y="5956102"/>
            <a:ext cx="510302" cy="510302"/>
          </a:xfrm>
          <a:prstGeom prst="roundRect">
            <a:avLst>
              <a:gd name="adj" fmla="val 18669"/>
            </a:avLst>
          </a:prstGeom>
          <a:solidFill>
            <a:srgbClr val="D6F5EE"/>
          </a:solidFill>
          <a:ln w="7620">
            <a:solidFill>
              <a:srgbClr val="BCDBD4"/>
            </a:solidFill>
            <a:prstDash val="solid"/>
          </a:ln>
        </p:spPr>
      </p:sp>
      <p:sp>
        <p:nvSpPr>
          <p:cNvPr id="17" name="Text 14"/>
          <p:cNvSpPr/>
          <p:nvPr/>
        </p:nvSpPr>
        <p:spPr>
          <a:xfrm>
            <a:off x="6477595" y="6041112"/>
            <a:ext cx="285512"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8" name="Text 15"/>
          <p:cNvSpPr/>
          <p:nvPr/>
        </p:nvSpPr>
        <p:spPr>
          <a:xfrm>
            <a:off x="7867888" y="59277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Open Sans" panose="020B0604020202020204" charset="0"/>
                <a:ea typeface="Open Sans" panose="020B0604020202020204" charset="0"/>
                <a:cs typeface="Open Sans" panose="020B0604020202020204" charset="0"/>
              </a:rPr>
              <a:t>Project Goals</a:t>
            </a:r>
            <a:endParaRPr lang="en-US" sz="2200" dirty="0">
              <a:latin typeface="Open Sans" panose="020B0604020202020204" charset="0"/>
              <a:ea typeface="Open Sans" panose="020B0604020202020204" charset="0"/>
              <a:cs typeface="Open Sans" panose="020B0604020202020204" charset="0"/>
            </a:endParaRPr>
          </a:p>
        </p:txBody>
      </p:sp>
      <p:sp>
        <p:nvSpPr>
          <p:cNvPr id="19" name="Text 16"/>
          <p:cNvSpPr/>
          <p:nvPr/>
        </p:nvSpPr>
        <p:spPr>
          <a:xfrm>
            <a:off x="7867888" y="641818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Identify key areas of confusion and provide solutions for marketers.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61135"/>
            <a:ext cx="7001589"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Open Sans" panose="020B0604020202020204" charset="0"/>
                <a:ea typeface="Open Sans" panose="020B0604020202020204" charset="0"/>
                <a:cs typeface="Open Sans" panose="020B0604020202020204" charset="0"/>
              </a:rPr>
              <a:t>Problem Statement</a:t>
            </a:r>
            <a:endParaRPr lang="en-US" sz="4450" dirty="0">
              <a:latin typeface="Open Sans" panose="020B0604020202020204" charset="0"/>
              <a:ea typeface="Open Sans" panose="020B0604020202020204" charset="0"/>
              <a:cs typeface="Open Sans" panose="020B0604020202020204" charset="0"/>
            </a:endParaRPr>
          </a:p>
        </p:txBody>
      </p:sp>
      <p:sp>
        <p:nvSpPr>
          <p:cNvPr id="7" name="Text 4"/>
          <p:cNvSpPr/>
          <p:nvPr/>
        </p:nvSpPr>
        <p:spPr>
          <a:xfrm>
            <a:off x="6280190" y="2481943"/>
            <a:ext cx="7556421" cy="2588215"/>
          </a:xfrm>
          <a:prstGeom prst="rect">
            <a:avLst/>
          </a:prstGeom>
          <a:noFill/>
          <a:ln/>
        </p:spPr>
        <p:txBody>
          <a:bodyPr wrap="square" lIns="0" tIns="0" rIns="0" bIns="0" rtlCol="0" anchor="t"/>
          <a:lstStyle/>
          <a:p>
            <a:pPr>
              <a:lnSpc>
                <a:spcPts val="2850"/>
              </a:lnSpc>
            </a:pPr>
            <a:r>
              <a:rPr lang="en-US" sz="1750" dirty="0">
                <a:solidFill>
                  <a:srgbClr val="333F70"/>
                </a:solidFill>
                <a:latin typeface="Open Sans" panose="020B0604020202020204" charset="0"/>
                <a:ea typeface="Open Sans" panose="020B0604020202020204" charset="0"/>
                <a:cs typeface="Open Sans" panose="020B0604020202020204" charset="0"/>
              </a:rPr>
              <a:t>The goal of this Project is to understand customer behavior and evaluate the effectiveness of various marketing strategies. Specifically, we aim to predict customer conversion based on various factors such as demographics, campaign performance, and engagement metrics. To address this, we approached the problem through five (5) key questions mentioned below with their answers, applying different techniques and models to answer them</a:t>
            </a:r>
          </a:p>
        </p:txBody>
      </p:sp>
      <p:sp>
        <p:nvSpPr>
          <p:cNvPr id="12" name="Shape 9"/>
          <p:cNvSpPr/>
          <p:nvPr/>
        </p:nvSpPr>
        <p:spPr>
          <a:xfrm>
            <a:off x="6280190" y="5552123"/>
            <a:ext cx="510302" cy="510302"/>
          </a:xfrm>
          <a:prstGeom prst="roundRect">
            <a:avLst>
              <a:gd name="adj" fmla="val 18669"/>
            </a:avLst>
          </a:prstGeom>
          <a:solidFill>
            <a:srgbClr val="D6F5EE"/>
          </a:solidFill>
          <a:ln w="7620">
            <a:solidFill>
              <a:srgbClr val="BCDBD4"/>
            </a:solidFill>
            <a:prstDash val="solid"/>
          </a:ln>
        </p:spPr>
      </p:sp>
      <p:sp>
        <p:nvSpPr>
          <p:cNvPr id="13" name="Text 10"/>
          <p:cNvSpPr/>
          <p:nvPr/>
        </p:nvSpPr>
        <p:spPr>
          <a:xfrm>
            <a:off x="6392585" y="5637133"/>
            <a:ext cx="285512" cy="340281"/>
          </a:xfrm>
          <a:prstGeom prst="rect">
            <a:avLst/>
          </a:prstGeom>
          <a:noFill/>
          <a:ln/>
        </p:spPr>
        <p:txBody>
          <a:bodyPr wrap="none" lIns="0" tIns="0" rIns="0" bIns="0" rtlCol="0" anchor="t"/>
          <a:lstStyle/>
          <a:p>
            <a:pPr marL="0" indent="0" algn="ctr">
              <a:lnSpc>
                <a:spcPts val="2650"/>
              </a:lnSpc>
              <a:buNone/>
            </a:pPr>
            <a:r>
              <a:rPr lang="en-US" sz="8000" b="1" dirty="0">
                <a:solidFill>
                  <a:srgbClr val="333F70"/>
                </a:solidFill>
                <a:latin typeface="Unbounded Bold" pitchFamily="34" charset="0"/>
                <a:ea typeface="Unbounded Bold" pitchFamily="34" charset="-122"/>
              </a:rPr>
              <a:t>.</a:t>
            </a:r>
            <a:endParaRPr lang="en-US" sz="8000" dirty="0"/>
          </a:p>
        </p:txBody>
      </p:sp>
      <p:sp>
        <p:nvSpPr>
          <p:cNvPr id="14" name="Text 11"/>
          <p:cNvSpPr/>
          <p:nvPr/>
        </p:nvSpPr>
        <p:spPr>
          <a:xfrm>
            <a:off x="7017306" y="555212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Open Sans" panose="020B0604020202020204" charset="0"/>
                <a:ea typeface="Open Sans" panose="020B0604020202020204" charset="0"/>
                <a:cs typeface="Open Sans" panose="020B0604020202020204" charset="0"/>
              </a:rPr>
              <a:t>Dataset</a:t>
            </a:r>
            <a:endParaRPr lang="en-US" sz="2200" dirty="0">
              <a:latin typeface="Open Sans" panose="020B0604020202020204" charset="0"/>
              <a:ea typeface="Open Sans" panose="020B0604020202020204" charset="0"/>
              <a:cs typeface="Open Sans" panose="020B0604020202020204" charset="0"/>
            </a:endParaRPr>
          </a:p>
        </p:txBody>
      </p:sp>
      <p:sp>
        <p:nvSpPr>
          <p:cNvPr id="15" name="Text 12"/>
          <p:cNvSpPr/>
          <p:nvPr/>
        </p:nvSpPr>
        <p:spPr>
          <a:xfrm>
            <a:off x="7017306" y="6042541"/>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Comprehensive data integrating engagement, demographic, and campaign metrics from Kaggle.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07362" y="653594"/>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Open Sans" panose="020B0604020202020204" charset="0"/>
                <a:ea typeface="Open Sans" panose="020B0604020202020204" charset="0"/>
                <a:cs typeface="Open Sans" panose="020B0604020202020204" charset="0"/>
              </a:rPr>
              <a:t>Data Preparation and Pre-processing</a:t>
            </a:r>
            <a:endParaRPr lang="en-US" sz="4450" dirty="0">
              <a:latin typeface="Open Sans" panose="020B0604020202020204" charset="0"/>
              <a:ea typeface="Open Sans" panose="020B0604020202020204" charset="0"/>
              <a:cs typeface="Open Sans" panose="020B0604020202020204" charset="0"/>
            </a:endParaRPr>
          </a:p>
        </p:txBody>
      </p:sp>
      <p:sp>
        <p:nvSpPr>
          <p:cNvPr id="3" name="Text 1"/>
          <p:cNvSpPr/>
          <p:nvPr/>
        </p:nvSpPr>
        <p:spPr>
          <a:xfrm>
            <a:off x="1103973" y="2103665"/>
            <a:ext cx="2835235" cy="354330"/>
          </a:xfrm>
          <a:prstGeom prst="rect">
            <a:avLst/>
          </a:prstGeom>
          <a:noFill/>
          <a:ln/>
        </p:spPr>
        <p:txBody>
          <a:bodyPr wrap="none" lIns="0" tIns="0" rIns="0" bIns="0" rtlCol="0" anchor="t"/>
          <a:lstStyle/>
          <a:p>
            <a:pPr marL="0" indent="0">
              <a:lnSpc>
                <a:spcPts val="2750"/>
              </a:lnSpc>
              <a:buNone/>
            </a:pPr>
            <a:r>
              <a:rPr lang="en-US" sz="2800" b="1" dirty="0">
                <a:solidFill>
                  <a:srgbClr val="333F70"/>
                </a:solidFill>
                <a:latin typeface="Open Sans" panose="020B0604020202020204" charset="0"/>
                <a:ea typeface="Open Sans" panose="020B0604020202020204" charset="0"/>
                <a:cs typeface="Open Sans" panose="020B0604020202020204" charset="0"/>
              </a:rPr>
              <a:t>Data Wrangling</a:t>
            </a:r>
            <a:endParaRPr lang="en-US" sz="2800" dirty="0">
              <a:latin typeface="Open Sans" panose="020B0604020202020204" charset="0"/>
              <a:ea typeface="Open Sans" panose="020B0604020202020204" charset="0"/>
              <a:cs typeface="Open Sans" panose="020B0604020202020204" charset="0"/>
            </a:endParaRPr>
          </a:p>
        </p:txBody>
      </p:sp>
      <p:sp>
        <p:nvSpPr>
          <p:cNvPr id="4" name="Text 2"/>
          <p:cNvSpPr/>
          <p:nvPr/>
        </p:nvSpPr>
        <p:spPr>
          <a:xfrm>
            <a:off x="532533" y="3025576"/>
            <a:ext cx="3978116" cy="725805"/>
          </a:xfrm>
          <a:prstGeom prst="rect">
            <a:avLst/>
          </a:prstGeom>
          <a:noFill/>
          <a:ln/>
        </p:spPr>
        <p:txBody>
          <a:bodyPr wrap="square" lIns="0" tIns="0" rIns="0" bIns="0" rtlCol="0" anchor="t"/>
          <a:lstStyle/>
          <a:p>
            <a:pPr marL="0" indent="0">
              <a:lnSpc>
                <a:spcPts val="2850"/>
              </a:lnSpc>
              <a:buNone/>
            </a:pPr>
            <a:r>
              <a:rPr lang="en-US" sz="2000" dirty="0">
                <a:solidFill>
                  <a:srgbClr val="333F70"/>
                </a:solidFill>
                <a:latin typeface="Open Sans" pitchFamily="34" charset="0"/>
                <a:ea typeface="Open Sans" pitchFamily="34" charset="-122"/>
                <a:cs typeface="Open Sans" pitchFamily="34" charset="-120"/>
              </a:rPr>
              <a:t>Standardized and normalized data for consistency across all columns</a:t>
            </a:r>
            <a:r>
              <a:rPr lang="en-US" dirty="0">
                <a:solidFill>
                  <a:srgbClr val="333F70"/>
                </a:solidFill>
                <a:latin typeface="Open Sans" pitchFamily="34" charset="0"/>
                <a:ea typeface="Open Sans" pitchFamily="34" charset="-122"/>
                <a:cs typeface="Open Sans" pitchFamily="34" charset="-120"/>
              </a:rPr>
              <a:t>.</a:t>
            </a:r>
            <a:endParaRPr lang="en-US" dirty="0"/>
          </a:p>
        </p:txBody>
      </p:sp>
      <p:sp>
        <p:nvSpPr>
          <p:cNvPr id="5" name="Text 3"/>
          <p:cNvSpPr/>
          <p:nvPr/>
        </p:nvSpPr>
        <p:spPr>
          <a:xfrm>
            <a:off x="5332928" y="2071152"/>
            <a:ext cx="3978116" cy="708660"/>
          </a:xfrm>
          <a:prstGeom prst="rect">
            <a:avLst/>
          </a:prstGeom>
          <a:noFill/>
          <a:ln/>
        </p:spPr>
        <p:txBody>
          <a:bodyPr wrap="square" lIns="0" tIns="0" rIns="0" bIns="0" rtlCol="0" anchor="t"/>
          <a:lstStyle/>
          <a:p>
            <a:pPr marL="0" indent="0">
              <a:lnSpc>
                <a:spcPts val="2750"/>
              </a:lnSpc>
              <a:buNone/>
            </a:pPr>
            <a:r>
              <a:rPr lang="en-US" sz="2800" b="1" dirty="0">
                <a:solidFill>
                  <a:srgbClr val="333F70"/>
                </a:solidFill>
                <a:latin typeface="Open Sans" panose="020B0604020202020204" charset="0"/>
                <a:ea typeface="Open Sans" panose="020B0604020202020204" charset="0"/>
                <a:cs typeface="Open Sans" panose="020B0604020202020204" charset="0"/>
              </a:rPr>
              <a:t>Handling Missing Values</a:t>
            </a:r>
            <a:endParaRPr lang="en-US" sz="2800" dirty="0">
              <a:latin typeface="Open Sans" panose="020B0604020202020204" charset="0"/>
              <a:ea typeface="Open Sans" panose="020B0604020202020204" charset="0"/>
              <a:cs typeface="Open Sans" panose="020B0604020202020204" charset="0"/>
            </a:endParaRPr>
          </a:p>
        </p:txBody>
      </p:sp>
      <p:sp>
        <p:nvSpPr>
          <p:cNvPr id="6" name="Text 4"/>
          <p:cNvSpPr/>
          <p:nvPr/>
        </p:nvSpPr>
        <p:spPr>
          <a:xfrm>
            <a:off x="5148860" y="3059340"/>
            <a:ext cx="3978116" cy="725805"/>
          </a:xfrm>
          <a:prstGeom prst="rect">
            <a:avLst/>
          </a:prstGeom>
          <a:noFill/>
          <a:ln/>
        </p:spPr>
        <p:txBody>
          <a:bodyPr wrap="square" lIns="0" tIns="0" rIns="0" bIns="0" rtlCol="0" anchor="t"/>
          <a:lstStyle/>
          <a:p>
            <a:pPr marL="0" indent="0">
              <a:lnSpc>
                <a:spcPts val="2850"/>
              </a:lnSpc>
              <a:buNone/>
            </a:pPr>
            <a:r>
              <a:rPr lang="en-US" sz="2000" dirty="0">
                <a:solidFill>
                  <a:srgbClr val="333F70"/>
                </a:solidFill>
                <a:latin typeface="Open Sans" pitchFamily="34" charset="0"/>
                <a:ea typeface="Open Sans" pitchFamily="34" charset="-122"/>
                <a:cs typeface="Open Sans" pitchFamily="34" charset="-120"/>
              </a:rPr>
              <a:t>No missing values found in the dataset</a:t>
            </a:r>
            <a:r>
              <a:rPr lang="en-US" dirty="0">
                <a:solidFill>
                  <a:srgbClr val="333F70"/>
                </a:solidFill>
                <a:latin typeface="Open Sans" pitchFamily="34" charset="0"/>
                <a:ea typeface="Open Sans" pitchFamily="34" charset="-122"/>
                <a:cs typeface="Open Sans" pitchFamily="34" charset="-120"/>
              </a:rPr>
              <a:t>.</a:t>
            </a:r>
            <a:endParaRPr lang="en-US" dirty="0"/>
          </a:p>
        </p:txBody>
      </p:sp>
      <p:sp>
        <p:nvSpPr>
          <p:cNvPr id="7" name="Text 5"/>
          <p:cNvSpPr/>
          <p:nvPr/>
        </p:nvSpPr>
        <p:spPr>
          <a:xfrm>
            <a:off x="10265449" y="2103665"/>
            <a:ext cx="3584734" cy="354330"/>
          </a:xfrm>
          <a:prstGeom prst="rect">
            <a:avLst/>
          </a:prstGeom>
          <a:noFill/>
          <a:ln/>
        </p:spPr>
        <p:txBody>
          <a:bodyPr wrap="none" lIns="0" tIns="0" rIns="0" bIns="0" rtlCol="0" anchor="t"/>
          <a:lstStyle/>
          <a:p>
            <a:pPr marL="0" indent="0">
              <a:lnSpc>
                <a:spcPts val="2750"/>
              </a:lnSpc>
              <a:buNone/>
            </a:pPr>
            <a:r>
              <a:rPr lang="en-US" sz="2800" b="1" dirty="0">
                <a:solidFill>
                  <a:srgbClr val="333F70"/>
                </a:solidFill>
                <a:latin typeface="Open Sans" panose="020B0604020202020204" charset="0"/>
                <a:ea typeface="Open Sans" panose="020B0604020202020204" charset="0"/>
                <a:cs typeface="Open Sans" panose="020B0604020202020204" charset="0"/>
              </a:rPr>
              <a:t>Duplicate  rows</a:t>
            </a:r>
            <a:endParaRPr lang="en-US" sz="2200" dirty="0">
              <a:latin typeface="Open Sans" panose="020B0604020202020204" charset="0"/>
              <a:ea typeface="Open Sans" panose="020B0604020202020204" charset="0"/>
              <a:cs typeface="Open Sans" panose="020B0604020202020204" charset="0"/>
            </a:endParaRPr>
          </a:p>
        </p:txBody>
      </p:sp>
      <p:sp>
        <p:nvSpPr>
          <p:cNvPr id="8" name="Text 6"/>
          <p:cNvSpPr/>
          <p:nvPr/>
        </p:nvSpPr>
        <p:spPr>
          <a:xfrm>
            <a:off x="9978944" y="3035604"/>
            <a:ext cx="3978116" cy="773278"/>
          </a:xfrm>
          <a:prstGeom prst="rect">
            <a:avLst/>
          </a:prstGeom>
          <a:noFill/>
          <a:ln/>
        </p:spPr>
        <p:txBody>
          <a:bodyPr wrap="square" lIns="0" tIns="0" rIns="0" bIns="0" rtlCol="0" anchor="t"/>
          <a:lstStyle/>
          <a:p>
            <a:pPr>
              <a:lnSpc>
                <a:spcPts val="2850"/>
              </a:lnSpc>
            </a:pPr>
            <a:r>
              <a:rPr lang="en-US" sz="2000" dirty="0">
                <a:solidFill>
                  <a:srgbClr val="333F70"/>
                </a:solidFill>
                <a:latin typeface="Open Sans" pitchFamily="34" charset="0"/>
                <a:ea typeface="Open Sans" pitchFamily="34" charset="-122"/>
                <a:cs typeface="Open Sans" pitchFamily="34" charset="-120"/>
              </a:rPr>
              <a:t>No duplicate rows found in dataset</a:t>
            </a:r>
            <a:endParaRPr lang="en-US" sz="1750" dirty="0"/>
          </a:p>
        </p:txBody>
      </p:sp>
      <p:sp>
        <p:nvSpPr>
          <p:cNvPr id="9" name="Rectangle 8">
            <a:extLst>
              <a:ext uri="{FF2B5EF4-FFF2-40B4-BE49-F238E27FC236}">
                <a16:creationId xmlns:a16="http://schemas.microsoft.com/office/drawing/2014/main" id="{28F0B379-1B14-45F2-9E60-A3BBB26667C9}"/>
              </a:ext>
            </a:extLst>
          </p:cNvPr>
          <p:cNvSpPr/>
          <p:nvPr/>
        </p:nvSpPr>
        <p:spPr>
          <a:xfrm>
            <a:off x="9887905" y="4858105"/>
            <a:ext cx="3570801" cy="451406"/>
          </a:xfrm>
          <a:prstGeom prst="rect">
            <a:avLst/>
          </a:prstGeom>
        </p:spPr>
        <p:txBody>
          <a:bodyPr wrap="square">
            <a:spAutoFit/>
          </a:bodyPr>
          <a:lstStyle/>
          <a:p>
            <a:pPr>
              <a:lnSpc>
                <a:spcPts val="2750"/>
              </a:lnSpc>
            </a:pPr>
            <a:r>
              <a:rPr lang="en-US" sz="2800" b="1" dirty="0">
                <a:solidFill>
                  <a:srgbClr val="333F70"/>
                </a:solidFill>
                <a:latin typeface="Open Sans" panose="020B0604020202020204" charset="0"/>
                <a:ea typeface="Open Sans" panose="020B0604020202020204" charset="0"/>
                <a:cs typeface="Open Sans" panose="020B0604020202020204" charset="0"/>
              </a:rPr>
              <a:t>Feature Engineering</a:t>
            </a:r>
            <a:endParaRPr lang="en-US" sz="2800" dirty="0">
              <a:latin typeface="Open Sans" panose="020B0604020202020204" charset="0"/>
              <a:ea typeface="Open Sans" panose="020B0604020202020204" charset="0"/>
              <a:cs typeface="Open Sans" panose="020B0604020202020204" charset="0"/>
            </a:endParaRPr>
          </a:p>
        </p:txBody>
      </p:sp>
      <p:sp>
        <p:nvSpPr>
          <p:cNvPr id="10" name="Rectangle 9">
            <a:extLst>
              <a:ext uri="{FF2B5EF4-FFF2-40B4-BE49-F238E27FC236}">
                <a16:creationId xmlns:a16="http://schemas.microsoft.com/office/drawing/2014/main" id="{E93F0F11-1B4E-4A83-BD19-DC94E101FC29}"/>
              </a:ext>
            </a:extLst>
          </p:cNvPr>
          <p:cNvSpPr/>
          <p:nvPr/>
        </p:nvSpPr>
        <p:spPr>
          <a:xfrm>
            <a:off x="9872067" y="5738692"/>
            <a:ext cx="3978116" cy="1175706"/>
          </a:xfrm>
          <a:prstGeom prst="rect">
            <a:avLst/>
          </a:prstGeom>
        </p:spPr>
        <p:txBody>
          <a:bodyPr wrap="square">
            <a:spAutoFit/>
          </a:bodyPr>
          <a:lstStyle/>
          <a:p>
            <a:pPr>
              <a:lnSpc>
                <a:spcPts val="2850"/>
              </a:lnSpc>
            </a:pPr>
            <a:r>
              <a:rPr lang="en-US" sz="2000" dirty="0">
                <a:solidFill>
                  <a:srgbClr val="333F70"/>
                </a:solidFill>
                <a:latin typeface="Open Sans" pitchFamily="34" charset="0"/>
                <a:ea typeface="Open Sans" pitchFamily="34" charset="-122"/>
                <a:cs typeface="Open Sans" pitchFamily="34" charset="-120"/>
              </a:rPr>
              <a:t>Combined features to create </a:t>
            </a:r>
            <a:r>
              <a:rPr lang="en-US" sz="2000" dirty="0" err="1">
                <a:solidFill>
                  <a:srgbClr val="333F70"/>
                </a:solidFill>
                <a:latin typeface="Open Sans" pitchFamily="34" charset="0"/>
                <a:ea typeface="Open Sans" pitchFamily="34" charset="-122"/>
                <a:cs typeface="Open Sans" pitchFamily="34" charset="-120"/>
              </a:rPr>
              <a:t>total_page_views</a:t>
            </a:r>
            <a:r>
              <a:rPr lang="en-US" sz="2000" dirty="0">
                <a:solidFill>
                  <a:srgbClr val="333F70"/>
                </a:solidFill>
                <a:latin typeface="Open Sans" pitchFamily="34" charset="0"/>
                <a:ea typeface="Open Sans" pitchFamily="34" charset="-122"/>
                <a:cs typeface="Open Sans" pitchFamily="34" charset="-120"/>
              </a:rPr>
              <a:t> and </a:t>
            </a:r>
            <a:r>
              <a:rPr lang="en-US" sz="2000" dirty="0" err="1">
                <a:solidFill>
                  <a:srgbClr val="333F70"/>
                </a:solidFill>
                <a:latin typeface="Open Sans" pitchFamily="34" charset="0"/>
                <a:ea typeface="Open Sans" pitchFamily="34" charset="-122"/>
                <a:cs typeface="Open Sans" pitchFamily="34" charset="-120"/>
              </a:rPr>
              <a:t>email_engagement</a:t>
            </a:r>
            <a:r>
              <a:rPr lang="en-US" sz="2000" dirty="0">
                <a:solidFill>
                  <a:srgbClr val="333F70"/>
                </a:solidFill>
                <a:latin typeface="Open Sans" pitchFamily="34" charset="0"/>
                <a:ea typeface="Open Sans" pitchFamily="34" charset="-122"/>
                <a:cs typeface="Open Sans" pitchFamily="34" charset="-120"/>
              </a:rPr>
              <a:t>.</a:t>
            </a:r>
            <a:endParaRPr lang="en-US" sz="2000" dirty="0"/>
          </a:p>
        </p:txBody>
      </p:sp>
      <p:sp>
        <p:nvSpPr>
          <p:cNvPr id="11" name="Rectangle 10">
            <a:extLst>
              <a:ext uri="{FF2B5EF4-FFF2-40B4-BE49-F238E27FC236}">
                <a16:creationId xmlns:a16="http://schemas.microsoft.com/office/drawing/2014/main" id="{2E2E85EA-35BD-4D1B-A634-48C0D02E37B0}"/>
              </a:ext>
            </a:extLst>
          </p:cNvPr>
          <p:cNvSpPr/>
          <p:nvPr/>
        </p:nvSpPr>
        <p:spPr>
          <a:xfrm>
            <a:off x="5243862" y="4873571"/>
            <a:ext cx="3788111" cy="451406"/>
          </a:xfrm>
          <a:prstGeom prst="rect">
            <a:avLst/>
          </a:prstGeom>
        </p:spPr>
        <p:txBody>
          <a:bodyPr wrap="square">
            <a:spAutoFit/>
          </a:bodyPr>
          <a:lstStyle/>
          <a:p>
            <a:pPr>
              <a:lnSpc>
                <a:spcPts val="2750"/>
              </a:lnSpc>
            </a:pPr>
            <a:r>
              <a:rPr lang="en-US" sz="2800" b="1" dirty="0">
                <a:solidFill>
                  <a:srgbClr val="333F70"/>
                </a:solidFill>
                <a:latin typeface="Open Sans" panose="020B0604020202020204" charset="0"/>
                <a:ea typeface="Open Sans" panose="020B0604020202020204" charset="0"/>
                <a:cs typeface="Open Sans" panose="020B0604020202020204" charset="0"/>
              </a:rPr>
              <a:t>Feature</a:t>
            </a:r>
            <a:r>
              <a:rPr lang="en-US" sz="2200" b="1" dirty="0">
                <a:solidFill>
                  <a:srgbClr val="333F70"/>
                </a:solidFill>
                <a:latin typeface="Open Sans" panose="020B0604020202020204" charset="0"/>
                <a:ea typeface="Open Sans" panose="020B0604020202020204" charset="0"/>
                <a:cs typeface="Open Sans" panose="020B0604020202020204" charset="0"/>
              </a:rPr>
              <a:t> </a:t>
            </a:r>
            <a:r>
              <a:rPr lang="en-US" sz="2800" b="1" dirty="0">
                <a:solidFill>
                  <a:srgbClr val="333F70"/>
                </a:solidFill>
                <a:latin typeface="Open Sans" panose="020B0604020202020204" charset="0"/>
                <a:ea typeface="Open Sans" panose="020B0604020202020204" charset="0"/>
                <a:cs typeface="Open Sans" panose="020B0604020202020204" charset="0"/>
              </a:rPr>
              <a:t>Encode</a:t>
            </a:r>
            <a:endParaRPr lang="en-US" sz="2200" dirty="0">
              <a:latin typeface="Open Sans" panose="020B0604020202020204"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EAC0DCFF-DDC1-4A6E-93AC-E7F827F70739}"/>
              </a:ext>
            </a:extLst>
          </p:cNvPr>
          <p:cNvSpPr/>
          <p:nvPr/>
        </p:nvSpPr>
        <p:spPr>
          <a:xfrm>
            <a:off x="4993573" y="5731958"/>
            <a:ext cx="3788112" cy="1182440"/>
          </a:xfrm>
          <a:prstGeom prst="rect">
            <a:avLst/>
          </a:prstGeom>
        </p:spPr>
        <p:txBody>
          <a:bodyPr wrap="square">
            <a:spAutoFit/>
          </a:bodyPr>
          <a:lstStyle/>
          <a:p>
            <a:pPr>
              <a:lnSpc>
                <a:spcPts val="2850"/>
              </a:lnSpc>
            </a:pPr>
            <a:r>
              <a:rPr lang="en-US" sz="2000" dirty="0">
                <a:solidFill>
                  <a:srgbClr val="333F70"/>
                </a:solidFill>
                <a:latin typeface="Open Sans" pitchFamily="34" charset="0"/>
                <a:ea typeface="Open Sans" pitchFamily="34" charset="-122"/>
                <a:cs typeface="Open Sans" pitchFamily="34" charset="-120"/>
              </a:rPr>
              <a:t>Gender column encoded where 0 represents “Male” and 1 “Female”</a:t>
            </a:r>
            <a:endParaRPr lang="en-US" sz="2000" dirty="0"/>
          </a:p>
        </p:txBody>
      </p:sp>
      <p:sp>
        <p:nvSpPr>
          <p:cNvPr id="13" name="Rectangle 12">
            <a:extLst>
              <a:ext uri="{FF2B5EF4-FFF2-40B4-BE49-F238E27FC236}">
                <a16:creationId xmlns:a16="http://schemas.microsoft.com/office/drawing/2014/main" id="{2CCECA45-9A4B-4A10-A5F7-2BD0E99A2E04}"/>
              </a:ext>
            </a:extLst>
          </p:cNvPr>
          <p:cNvSpPr/>
          <p:nvPr/>
        </p:nvSpPr>
        <p:spPr>
          <a:xfrm>
            <a:off x="1405368" y="4886544"/>
            <a:ext cx="3362574" cy="451406"/>
          </a:xfrm>
          <a:prstGeom prst="rect">
            <a:avLst/>
          </a:prstGeom>
        </p:spPr>
        <p:txBody>
          <a:bodyPr wrap="square">
            <a:spAutoFit/>
          </a:bodyPr>
          <a:lstStyle/>
          <a:p>
            <a:pPr>
              <a:lnSpc>
                <a:spcPts val="2750"/>
              </a:lnSpc>
            </a:pPr>
            <a:r>
              <a:rPr lang="en-US" sz="2800" b="1" dirty="0">
                <a:solidFill>
                  <a:srgbClr val="333F70"/>
                </a:solidFill>
                <a:latin typeface="Open Sans" panose="020B0604020202020204" charset="0"/>
                <a:ea typeface="Open Sans" panose="020B0604020202020204" charset="0"/>
                <a:cs typeface="Open Sans" panose="020B0604020202020204" charset="0"/>
              </a:rPr>
              <a:t>Outliers</a:t>
            </a:r>
            <a:endParaRPr lang="en-US" sz="2200" dirty="0">
              <a:latin typeface="Open Sans" panose="020B0604020202020204" charset="0"/>
              <a:ea typeface="Open Sans" panose="020B0604020202020204" charset="0"/>
              <a:cs typeface="Open Sans" panose="020B0604020202020204" charset="0"/>
            </a:endParaRPr>
          </a:p>
        </p:txBody>
      </p:sp>
      <p:sp>
        <p:nvSpPr>
          <p:cNvPr id="14" name="Rectangle 13">
            <a:extLst>
              <a:ext uri="{FF2B5EF4-FFF2-40B4-BE49-F238E27FC236}">
                <a16:creationId xmlns:a16="http://schemas.microsoft.com/office/drawing/2014/main" id="{49E59C7C-B289-40D2-97DB-40E5897961B4}"/>
              </a:ext>
            </a:extLst>
          </p:cNvPr>
          <p:cNvSpPr/>
          <p:nvPr/>
        </p:nvSpPr>
        <p:spPr>
          <a:xfrm>
            <a:off x="383103" y="5741680"/>
            <a:ext cx="4276973" cy="803810"/>
          </a:xfrm>
          <a:prstGeom prst="rect">
            <a:avLst/>
          </a:prstGeom>
        </p:spPr>
        <p:txBody>
          <a:bodyPr wrap="square">
            <a:spAutoFit/>
          </a:bodyPr>
          <a:lstStyle/>
          <a:p>
            <a:pPr>
              <a:lnSpc>
                <a:spcPts val="2850"/>
              </a:lnSpc>
            </a:pPr>
            <a:r>
              <a:rPr lang="en-US" sz="2000" dirty="0">
                <a:solidFill>
                  <a:srgbClr val="333F70"/>
                </a:solidFill>
                <a:latin typeface="Open Sans" pitchFamily="34" charset="0"/>
                <a:ea typeface="Open Sans" pitchFamily="34" charset="-122"/>
                <a:cs typeface="Open Sans" pitchFamily="34" charset="-120"/>
              </a:rPr>
              <a:t>No outliers, IQR method used to identify </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9472" y="424934"/>
            <a:ext cx="10165794" cy="481727"/>
          </a:xfrm>
          <a:prstGeom prst="rect">
            <a:avLst/>
          </a:prstGeom>
          <a:noFill/>
          <a:ln/>
        </p:spPr>
        <p:txBody>
          <a:bodyPr wrap="none" lIns="0" tIns="0" rIns="0" bIns="0" rtlCol="0" anchor="t"/>
          <a:lstStyle/>
          <a:p>
            <a:pPr marL="0" indent="0">
              <a:lnSpc>
                <a:spcPts val="3750"/>
              </a:lnSpc>
              <a:buNone/>
            </a:pPr>
            <a:r>
              <a:rPr lang="en-US" sz="3000" b="1" dirty="0">
                <a:solidFill>
                  <a:srgbClr val="333F70"/>
                </a:solidFill>
                <a:latin typeface="Unbounded Bold" pitchFamily="34" charset="0"/>
                <a:ea typeface="Unbounded Bold" pitchFamily="34" charset="-122"/>
                <a:cs typeface="Unbounded Bold" pitchFamily="34" charset="-120"/>
              </a:rPr>
              <a:t>Exploring Relationships Between Columns</a:t>
            </a:r>
            <a:endParaRPr lang="en-US" sz="3000" dirty="0"/>
          </a:p>
        </p:txBody>
      </p:sp>
      <p:sp>
        <p:nvSpPr>
          <p:cNvPr id="3" name="Text 1"/>
          <p:cNvSpPr/>
          <p:nvPr/>
        </p:nvSpPr>
        <p:spPr>
          <a:xfrm>
            <a:off x="539472" y="1137880"/>
            <a:ext cx="13551456" cy="493395"/>
          </a:xfrm>
          <a:prstGeom prst="rect">
            <a:avLst/>
          </a:prstGeom>
          <a:noFill/>
          <a:ln/>
        </p:spPr>
        <p:txBody>
          <a:bodyPr wrap="square" lIns="0" tIns="0" rIns="0" bIns="0" rtlCol="0" anchor="t"/>
          <a:lstStyle/>
          <a:p>
            <a:pPr marL="0" indent="0">
              <a:lnSpc>
                <a:spcPts val="1900"/>
              </a:lnSpc>
              <a:buNone/>
            </a:pPr>
            <a:r>
              <a:rPr lang="en-US" dirty="0">
                <a:solidFill>
                  <a:srgbClr val="333F70"/>
                </a:solidFill>
                <a:latin typeface="Open Sans" pitchFamily="34" charset="0"/>
                <a:ea typeface="Open Sans" pitchFamily="34" charset="-122"/>
                <a:cs typeface="Open Sans" pitchFamily="34" charset="-120"/>
              </a:rPr>
              <a:t>Correlation analysis revealed weak correlations between numerical features, indicating non-linear relationships. This suggests that complex models may be needed to capture underlying patterns effectively.</a:t>
            </a:r>
            <a:endParaRPr lang="en-US" dirty="0"/>
          </a:p>
        </p:txBody>
      </p:sp>
      <p:pic>
        <p:nvPicPr>
          <p:cNvPr id="4" name="Image 0" descr="preencoded.png"/>
          <p:cNvPicPr>
            <a:picLocks noChangeAspect="1"/>
          </p:cNvPicPr>
          <p:nvPr/>
        </p:nvPicPr>
        <p:blipFill>
          <a:blip r:embed="rId3"/>
          <a:stretch>
            <a:fillRect/>
          </a:stretch>
        </p:blipFill>
        <p:spPr>
          <a:xfrm>
            <a:off x="771896" y="1792755"/>
            <a:ext cx="12005953" cy="60000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p:cNvPicPr>
            <a:picLocks noChangeAspect="1"/>
          </p:cNvPicPr>
          <p:nvPr/>
        </p:nvPicPr>
        <p:blipFill rotWithShape="1">
          <a:blip r:embed="rId3"/>
          <a:srcRect l="6277" t="33260" r="1731" b="15293"/>
          <a:stretch/>
        </p:blipFill>
        <p:spPr>
          <a:xfrm>
            <a:off x="344382" y="3087701"/>
            <a:ext cx="13324117" cy="4714387"/>
          </a:xfrm>
          <a:prstGeom prst="rect">
            <a:avLst/>
          </a:prstGeom>
        </p:spPr>
      </p:pic>
      <p:sp>
        <p:nvSpPr>
          <p:cNvPr id="3" name="Text 0"/>
          <p:cNvSpPr/>
          <p:nvPr/>
        </p:nvSpPr>
        <p:spPr>
          <a:xfrm>
            <a:off x="617518" y="760021"/>
            <a:ext cx="13219094" cy="1206081"/>
          </a:xfrm>
          <a:prstGeom prst="rect">
            <a:avLst/>
          </a:prstGeom>
          <a:noFill/>
          <a:ln/>
        </p:spPr>
        <p:txBody>
          <a:bodyPr wrap="square" lIns="0" tIns="0" rIns="0" bIns="0" rtlCol="0" anchor="t"/>
          <a:lstStyle/>
          <a:p>
            <a:pPr>
              <a:lnSpc>
                <a:spcPct val="150000"/>
              </a:lnSpc>
            </a:pPr>
            <a:r>
              <a:rPr lang="en-US" sz="2000" dirty="0">
                <a:solidFill>
                  <a:srgbClr val="333F70"/>
                </a:solidFill>
                <a:latin typeface="Open Sans" panose="020B0604020202020204" charset="0"/>
                <a:ea typeface="Open Sans" panose="020B0604020202020204" charset="0"/>
                <a:cs typeface="Open Sans" panose="020B0604020202020204" charset="0"/>
              </a:rPr>
              <a:t>Problem: Which customers are at risk of leaving (not making future purchases) based on their engagement data and loyalty points?</a:t>
            </a:r>
            <a:endParaRPr lang="en-US" sz="4450" dirty="0">
              <a:solidFill>
                <a:srgbClr val="333F70"/>
              </a:solidFill>
              <a:latin typeface="Open Sans" panose="020B0604020202020204" charset="0"/>
              <a:ea typeface="Open Sans" panose="020B0604020202020204" charset="0"/>
              <a:cs typeface="Open Sans" panose="020B0604020202020204" charset="0"/>
            </a:endParaRPr>
          </a:p>
        </p:txBody>
      </p:sp>
      <p:sp>
        <p:nvSpPr>
          <p:cNvPr id="6" name="Text 3"/>
          <p:cNvSpPr/>
          <p:nvPr/>
        </p:nvSpPr>
        <p:spPr>
          <a:xfrm>
            <a:off x="617518" y="2101933"/>
            <a:ext cx="10984676" cy="826187"/>
          </a:xfrm>
          <a:prstGeom prst="rect">
            <a:avLst/>
          </a:prstGeom>
          <a:noFill/>
          <a:ln/>
        </p:spPr>
        <p:txBody>
          <a:bodyPr wrap="square" lIns="0" tIns="0" rIns="0" bIns="0" rtlCol="0" anchor="t"/>
          <a:lstStyle/>
          <a:p>
            <a:pPr>
              <a:lnSpc>
                <a:spcPts val="2850"/>
              </a:lnSpc>
            </a:pPr>
            <a:r>
              <a:rPr lang="en-US" b="1" dirty="0">
                <a:solidFill>
                  <a:srgbClr val="333F70"/>
                </a:solidFill>
                <a:latin typeface="Unbounded Bold" pitchFamily="34" charset="0"/>
                <a:ea typeface="Unbounded Bold" pitchFamily="34" charset="-122"/>
                <a:cs typeface="Unbounded Bold" pitchFamily="34" charset="-120"/>
              </a:rPr>
              <a:t>At-Risk Customers</a:t>
            </a:r>
            <a:endParaRPr lang="en-US" dirty="0"/>
          </a:p>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4,164 out of 8,000 customers are at risk of not making future purchases.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35502-3C69-41EC-9D17-8D7E3E92C8E2}"/>
              </a:ext>
            </a:extLst>
          </p:cNvPr>
          <p:cNvSpPr/>
          <p:nvPr/>
        </p:nvSpPr>
        <p:spPr>
          <a:xfrm>
            <a:off x="564078" y="1850202"/>
            <a:ext cx="13502244" cy="1289712"/>
          </a:xfrm>
          <a:prstGeom prst="rect">
            <a:avLst/>
          </a:prstGeom>
        </p:spPr>
        <p:txBody>
          <a:bodyPr wrap="square">
            <a:spAutoFit/>
          </a:bodyPr>
          <a:lstStyle/>
          <a:p>
            <a:pPr>
              <a:lnSpc>
                <a:spcPct val="150000"/>
              </a:lnSpc>
            </a:pPr>
            <a:r>
              <a:rPr lang="en-US" b="1" dirty="0">
                <a:solidFill>
                  <a:srgbClr val="333F70"/>
                </a:solidFill>
                <a:latin typeface="Open Sans" panose="020B0604020202020204" charset="0"/>
                <a:ea typeface="Open Sans" panose="020B0604020202020204" charset="0"/>
                <a:cs typeface="Open Sans" panose="020B0604020202020204" charset="0"/>
              </a:rPr>
              <a:t>Problem 2:</a:t>
            </a:r>
            <a:r>
              <a:rPr lang="en-US" dirty="0">
                <a:solidFill>
                  <a:srgbClr val="333F70"/>
                </a:solidFill>
                <a:latin typeface="Open Sans" panose="020B0604020202020204" charset="0"/>
                <a:ea typeface="Open Sans" panose="020B0604020202020204" charset="0"/>
                <a:cs typeface="Open Sans" panose="020B0604020202020204" charset="0"/>
              </a:rPr>
              <a:t> Conduct hypothesis testing to evaluate the effectiveness of Social Media and PPC (Pay-Per-Click) marketing campaigns. The goal is to determine if the conversion rates of both channels are equal, assessing whether they drive conversions equally effectively.</a:t>
            </a:r>
            <a:endParaRPr lang="en-US" sz="4400" dirty="0">
              <a:solidFill>
                <a:srgbClr val="333F70"/>
              </a:solidFill>
              <a:latin typeface="Open Sans" panose="020B0604020202020204" charset="0"/>
              <a:ea typeface="Open Sans" panose="020B0604020202020204" charset="0"/>
              <a:cs typeface="Open Sans" panose="020B0604020202020204" charset="0"/>
            </a:endParaRPr>
          </a:p>
        </p:txBody>
      </p:sp>
      <p:sp>
        <p:nvSpPr>
          <p:cNvPr id="3" name="Text 3">
            <a:extLst>
              <a:ext uri="{FF2B5EF4-FFF2-40B4-BE49-F238E27FC236}">
                <a16:creationId xmlns:a16="http://schemas.microsoft.com/office/drawing/2014/main" id="{CC32AE83-676B-4803-A45E-9EB23F340F41}"/>
              </a:ext>
            </a:extLst>
          </p:cNvPr>
          <p:cNvSpPr/>
          <p:nvPr/>
        </p:nvSpPr>
        <p:spPr>
          <a:xfrm>
            <a:off x="629392" y="3451022"/>
            <a:ext cx="10984676" cy="4405744"/>
          </a:xfrm>
          <a:prstGeom prst="rect">
            <a:avLst/>
          </a:prstGeom>
          <a:noFill/>
          <a:ln/>
        </p:spPr>
        <p:txBody>
          <a:bodyPr wrap="square" lIns="0" tIns="0" rIns="0" bIns="0" rtlCol="0" anchor="t"/>
          <a:lstStyle/>
          <a:p>
            <a:pPr>
              <a:lnSpc>
                <a:spcPct val="250000"/>
              </a:lnSpc>
            </a:pPr>
            <a:r>
              <a:rPr lang="en-US" sz="1750" dirty="0">
                <a:solidFill>
                  <a:srgbClr val="333F70"/>
                </a:solidFill>
                <a:latin typeface="Open Sans" panose="020B0604020202020204" charset="0"/>
                <a:ea typeface="Open Sans" panose="020B0604020202020204" charset="0"/>
                <a:cs typeface="Open Sans" panose="020B0604020202020204" charset="0"/>
              </a:rPr>
              <a:t>Mean Conversion Rate (Social Media): </a:t>
            </a:r>
            <a:r>
              <a:rPr lang="en-US" sz="1750" b="1" dirty="0">
                <a:solidFill>
                  <a:srgbClr val="333F70"/>
                </a:solidFill>
                <a:latin typeface="Open Sans" panose="020B0604020202020204" charset="0"/>
                <a:ea typeface="Open Sans" panose="020B0604020202020204" charset="0"/>
                <a:cs typeface="Open Sans" panose="020B0604020202020204" charset="0"/>
              </a:rPr>
              <a:t>0.1066</a:t>
            </a:r>
            <a:endParaRPr lang="en-US" sz="1750" b="1" dirty="0">
              <a:solidFill>
                <a:srgbClr val="333F70"/>
              </a:solidFill>
              <a:effectLst/>
              <a:latin typeface="Open Sans" panose="020B0604020202020204" charset="0"/>
              <a:ea typeface="Open Sans" panose="020B0604020202020204" charset="0"/>
              <a:cs typeface="Open Sans" panose="020B0604020202020204" charset="0"/>
            </a:endParaRPr>
          </a:p>
          <a:p>
            <a:pPr>
              <a:lnSpc>
                <a:spcPct val="250000"/>
              </a:lnSpc>
            </a:pPr>
            <a:r>
              <a:rPr lang="en-US" sz="1750" dirty="0">
                <a:solidFill>
                  <a:srgbClr val="333F70"/>
                </a:solidFill>
                <a:latin typeface="Open Sans" panose="020B0604020202020204" charset="0"/>
                <a:ea typeface="Open Sans" panose="020B0604020202020204" charset="0"/>
                <a:cs typeface="Open Sans" panose="020B0604020202020204" charset="0"/>
              </a:rPr>
              <a:t>Mean Conversion Rate (PPC): </a:t>
            </a:r>
            <a:r>
              <a:rPr lang="en-US" sz="1750" b="1" dirty="0">
                <a:solidFill>
                  <a:srgbClr val="333F70"/>
                </a:solidFill>
                <a:latin typeface="Open Sans" panose="020B0604020202020204" charset="0"/>
                <a:ea typeface="Open Sans" panose="020B0604020202020204" charset="0"/>
                <a:cs typeface="Open Sans" panose="020B0604020202020204" charset="0"/>
              </a:rPr>
              <a:t>0.1041</a:t>
            </a:r>
            <a:endParaRPr lang="en-US" sz="1750" b="1" dirty="0">
              <a:solidFill>
                <a:srgbClr val="333F70"/>
              </a:solidFill>
              <a:effectLst/>
              <a:latin typeface="Open Sans" panose="020B0604020202020204" charset="0"/>
              <a:ea typeface="Open Sans" panose="020B0604020202020204" charset="0"/>
              <a:cs typeface="Open Sans" panose="020B0604020202020204" charset="0"/>
            </a:endParaRPr>
          </a:p>
          <a:p>
            <a:pPr>
              <a:lnSpc>
                <a:spcPct val="250000"/>
              </a:lnSpc>
            </a:pPr>
            <a:r>
              <a:rPr lang="en-US" sz="1750" dirty="0">
                <a:solidFill>
                  <a:srgbClr val="333F70"/>
                </a:solidFill>
                <a:latin typeface="Open Sans" panose="020B0604020202020204" charset="0"/>
                <a:ea typeface="Open Sans" panose="020B0604020202020204" charset="0"/>
                <a:cs typeface="Open Sans" panose="020B0604020202020204" charset="0"/>
              </a:rPr>
              <a:t>T-Statistic: </a:t>
            </a:r>
            <a:r>
              <a:rPr lang="en-US" sz="1750" b="1" dirty="0">
                <a:solidFill>
                  <a:srgbClr val="333F70"/>
                </a:solidFill>
                <a:latin typeface="Open Sans" panose="020B0604020202020204" charset="0"/>
                <a:ea typeface="Open Sans" panose="020B0604020202020204" charset="0"/>
                <a:cs typeface="Open Sans" panose="020B0604020202020204" charset="0"/>
              </a:rPr>
              <a:t>1.2402</a:t>
            </a:r>
            <a:endParaRPr lang="en-US" sz="1750" b="1" dirty="0">
              <a:solidFill>
                <a:srgbClr val="333F70"/>
              </a:solidFill>
              <a:effectLst/>
              <a:latin typeface="Open Sans" panose="020B0604020202020204" charset="0"/>
              <a:ea typeface="Open Sans" panose="020B0604020202020204" charset="0"/>
              <a:cs typeface="Open Sans" panose="020B0604020202020204" charset="0"/>
            </a:endParaRPr>
          </a:p>
          <a:p>
            <a:pPr>
              <a:lnSpc>
                <a:spcPct val="250000"/>
              </a:lnSpc>
            </a:pPr>
            <a:r>
              <a:rPr lang="en-US" sz="1750" dirty="0">
                <a:solidFill>
                  <a:srgbClr val="333F70"/>
                </a:solidFill>
                <a:latin typeface="Open Sans" panose="020B0604020202020204" charset="0"/>
                <a:ea typeface="Open Sans" panose="020B0604020202020204" charset="0"/>
                <a:cs typeface="Open Sans" panose="020B0604020202020204" charset="0"/>
              </a:rPr>
              <a:t>P-Value: </a:t>
            </a:r>
            <a:r>
              <a:rPr lang="en-US" sz="1750" b="1" dirty="0">
                <a:solidFill>
                  <a:srgbClr val="333F70"/>
                </a:solidFill>
                <a:latin typeface="Open Sans" panose="020B0604020202020204" charset="0"/>
                <a:ea typeface="Open Sans" panose="020B0604020202020204" charset="0"/>
                <a:cs typeface="Open Sans" panose="020B0604020202020204" charset="0"/>
              </a:rPr>
              <a:t>0.2150</a:t>
            </a:r>
            <a:endParaRPr lang="en-US" sz="1750" b="1" dirty="0">
              <a:solidFill>
                <a:srgbClr val="333F70"/>
              </a:solidFill>
              <a:effectLst/>
              <a:latin typeface="Open Sans" panose="020B0604020202020204" charset="0"/>
              <a:ea typeface="Open Sans" panose="020B0604020202020204" charset="0"/>
              <a:cs typeface="Open Sans" panose="020B0604020202020204" charset="0"/>
            </a:endParaRPr>
          </a:p>
          <a:p>
            <a:pPr>
              <a:lnSpc>
                <a:spcPct val="250000"/>
              </a:lnSpc>
            </a:pPr>
            <a:r>
              <a:rPr lang="en-US" sz="1750" b="1" dirty="0">
                <a:solidFill>
                  <a:srgbClr val="333F70"/>
                </a:solidFill>
                <a:latin typeface="Open Sans" panose="020B0604020202020204" charset="0"/>
                <a:ea typeface="Open Sans" panose="020B0604020202020204" charset="0"/>
                <a:cs typeface="Open Sans" panose="020B0604020202020204" charset="0"/>
              </a:rPr>
              <a:t>Fail to reject the null hypothesis: No significant difference in conversion rates between Social Media and PPC (Pay-Per-Click) campaigns.</a:t>
            </a:r>
            <a:endParaRPr lang="en-US" sz="1750" b="1" dirty="0">
              <a:solidFill>
                <a:srgbClr val="333F70"/>
              </a:solidFill>
              <a:effectLst/>
              <a:latin typeface="Open Sans" panose="020B0604020202020204" charset="0"/>
              <a:ea typeface="Open Sans" panose="020B0604020202020204" charset="0"/>
              <a:cs typeface="Open Sans" panose="020B0604020202020204" charset="0"/>
            </a:endParaRPr>
          </a:p>
          <a:p>
            <a:br>
              <a:rPr lang="en-US" dirty="0"/>
            </a:br>
            <a:r>
              <a:rPr lang="en-US" sz="1750" dirty="0">
                <a:solidFill>
                  <a:srgbClr val="333F70"/>
                </a:solidFill>
                <a:latin typeface="Open Sans" pitchFamily="34" charset="0"/>
                <a:ea typeface="Open Sans" pitchFamily="34" charset="-122"/>
                <a:cs typeface="Open Sans" pitchFamily="34" charset="-120"/>
              </a:rPr>
              <a:t>.</a:t>
            </a:r>
            <a:endParaRPr lang="en-US" sz="1750" dirty="0"/>
          </a:p>
        </p:txBody>
      </p:sp>
      <p:pic>
        <p:nvPicPr>
          <p:cNvPr id="6" name="Picture 5">
            <a:extLst>
              <a:ext uri="{FF2B5EF4-FFF2-40B4-BE49-F238E27FC236}">
                <a16:creationId xmlns:a16="http://schemas.microsoft.com/office/drawing/2014/main" id="{8339DCD6-E988-4AC7-8CAB-517DF9961C92}"/>
              </a:ext>
            </a:extLst>
          </p:cNvPr>
          <p:cNvPicPr>
            <a:picLocks noChangeAspect="1"/>
          </p:cNvPicPr>
          <p:nvPr/>
        </p:nvPicPr>
        <p:blipFill>
          <a:blip r:embed="rId2"/>
          <a:stretch>
            <a:fillRect/>
          </a:stretch>
        </p:blipFill>
        <p:spPr>
          <a:xfrm>
            <a:off x="629392" y="372834"/>
            <a:ext cx="12991605" cy="1289712"/>
          </a:xfrm>
          <a:prstGeom prst="rect">
            <a:avLst/>
          </a:prstGeom>
        </p:spPr>
      </p:pic>
      <p:sp>
        <p:nvSpPr>
          <p:cNvPr id="8" name="Text 5">
            <a:extLst>
              <a:ext uri="{FF2B5EF4-FFF2-40B4-BE49-F238E27FC236}">
                <a16:creationId xmlns:a16="http://schemas.microsoft.com/office/drawing/2014/main" id="{A8D67433-0C6F-4920-A32F-075292FE9FC6}"/>
              </a:ext>
            </a:extLst>
          </p:cNvPr>
          <p:cNvSpPr/>
          <p:nvPr/>
        </p:nvSpPr>
        <p:spPr>
          <a:xfrm>
            <a:off x="629392" y="581890"/>
            <a:ext cx="12742225" cy="1080657"/>
          </a:xfrm>
          <a:prstGeom prst="rect">
            <a:avLst/>
          </a:prstGeom>
          <a:noFill/>
          <a:ln/>
        </p:spPr>
        <p:txBody>
          <a:bodyPr wrap="square" lIns="0" tIns="0" rIns="0" bIns="0" rtlCol="0" anchor="t"/>
          <a:lstStyle/>
          <a:p>
            <a:pPr marL="0" indent="0" algn="ctr">
              <a:lnSpc>
                <a:spcPts val="2750"/>
              </a:lnSpc>
              <a:buNone/>
            </a:pPr>
            <a:endParaRPr lang="en-US" sz="5400" b="1" dirty="0">
              <a:solidFill>
                <a:srgbClr val="333F70"/>
              </a:solidFill>
              <a:latin typeface="Open Sans" panose="020B0604020202020204" charset="0"/>
              <a:ea typeface="Open Sans" panose="020B0604020202020204" charset="0"/>
              <a:cs typeface="Open Sans" panose="020B0604020202020204" charset="0"/>
            </a:endParaRPr>
          </a:p>
          <a:p>
            <a:pPr marL="0" indent="0">
              <a:lnSpc>
                <a:spcPts val="2750"/>
              </a:lnSpc>
              <a:buNone/>
            </a:pPr>
            <a:r>
              <a:rPr lang="en-US" sz="5400" b="1" dirty="0">
                <a:solidFill>
                  <a:srgbClr val="333F70"/>
                </a:solidFill>
                <a:latin typeface="Open Sans" panose="020B0604020202020204" charset="0"/>
                <a:ea typeface="Open Sans" panose="020B0604020202020204" charset="0"/>
                <a:cs typeface="Open Sans" panose="020B0604020202020204" charset="0"/>
              </a:rPr>
              <a:t>Hypothesis</a:t>
            </a:r>
            <a:r>
              <a:rPr lang="en-US" sz="4800" b="1" dirty="0">
                <a:solidFill>
                  <a:srgbClr val="333F70"/>
                </a:solidFill>
                <a:latin typeface="Open Sans" panose="020B0604020202020204" charset="0"/>
                <a:ea typeface="Open Sans" panose="020B0604020202020204" charset="0"/>
                <a:cs typeface="Open Sans" panose="020B0604020202020204" charset="0"/>
              </a:rPr>
              <a:t> Testing</a:t>
            </a:r>
            <a:endParaRPr lang="en-US" sz="48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042337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7518" y="760022"/>
            <a:ext cx="13219094" cy="826188"/>
          </a:xfrm>
          <a:prstGeom prst="rect">
            <a:avLst/>
          </a:prstGeom>
          <a:noFill/>
          <a:ln/>
        </p:spPr>
        <p:txBody>
          <a:bodyPr wrap="square" lIns="0" tIns="0" rIns="0" bIns="0" rtlCol="0" anchor="t"/>
          <a:lstStyle/>
          <a:p>
            <a:pPr>
              <a:lnSpc>
                <a:spcPct val="150000"/>
              </a:lnSpc>
            </a:pPr>
            <a:r>
              <a:rPr lang="en-US" sz="2000" dirty="0">
                <a:solidFill>
                  <a:srgbClr val="333F70"/>
                </a:solidFill>
                <a:latin typeface="Open Sans" panose="020B0604020202020204" charset="0"/>
                <a:ea typeface="Open Sans" panose="020B0604020202020204" charset="0"/>
                <a:cs typeface="Open Sans" panose="020B0604020202020204" charset="0"/>
              </a:rPr>
              <a:t>Problem: How effective are different marketing channels and campaigns in driving customer conversion and engagement, as measured by CTR and conversion rate?</a:t>
            </a:r>
            <a:endParaRPr lang="en-US" sz="4450" dirty="0">
              <a:solidFill>
                <a:srgbClr val="333F70"/>
              </a:solidFill>
              <a:latin typeface="Open Sans" panose="020B0604020202020204" charset="0"/>
              <a:ea typeface="Open Sans" panose="020B0604020202020204" charset="0"/>
              <a:cs typeface="Open Sans" panose="020B0604020202020204" charset="0"/>
            </a:endParaRPr>
          </a:p>
        </p:txBody>
      </p:sp>
      <p:sp>
        <p:nvSpPr>
          <p:cNvPr id="6" name="Text 3"/>
          <p:cNvSpPr/>
          <p:nvPr/>
        </p:nvSpPr>
        <p:spPr>
          <a:xfrm>
            <a:off x="617518" y="1947554"/>
            <a:ext cx="10984676" cy="826187"/>
          </a:xfrm>
          <a:prstGeom prst="rect">
            <a:avLst/>
          </a:prstGeom>
          <a:noFill/>
          <a:ln/>
        </p:spPr>
        <p:txBody>
          <a:bodyPr wrap="square" lIns="0" tIns="0" rIns="0" bIns="0" rtlCol="0" anchor="t"/>
          <a:lstStyle/>
          <a:p>
            <a:pPr>
              <a:lnSpc>
                <a:spcPts val="2850"/>
              </a:lnSpc>
            </a:pPr>
            <a:r>
              <a:rPr lang="en-US" sz="1750" b="1" dirty="0">
                <a:solidFill>
                  <a:srgbClr val="333F70"/>
                </a:solidFill>
                <a:latin typeface="Open Sans" panose="020B0604020202020204" charset="0"/>
                <a:ea typeface="Open Sans" panose="020B0604020202020204" charset="0"/>
                <a:cs typeface="Open Sans" panose="020B0604020202020204" charset="0"/>
              </a:rPr>
              <a:t>Answer: </a:t>
            </a:r>
            <a:r>
              <a:rPr lang="en-US" sz="1750" dirty="0">
                <a:solidFill>
                  <a:srgbClr val="333F70"/>
                </a:solidFill>
                <a:latin typeface="Open Sans" panose="020B0604020202020204" charset="0"/>
                <a:ea typeface="Open Sans" panose="020B0604020202020204" charset="0"/>
                <a:cs typeface="Open Sans" panose="020B0604020202020204" charset="0"/>
              </a:rPr>
              <a:t>for </a:t>
            </a:r>
            <a:r>
              <a:rPr lang="en-US" sz="1750" dirty="0" err="1">
                <a:solidFill>
                  <a:srgbClr val="333F70"/>
                </a:solidFill>
                <a:latin typeface="Open Sans" panose="020B0604020202020204" charset="0"/>
                <a:ea typeface="Open Sans" panose="020B0604020202020204" charset="0"/>
                <a:cs typeface="Open Sans" panose="020B0604020202020204" charset="0"/>
              </a:rPr>
              <a:t>conversion_through_rate</a:t>
            </a:r>
            <a:r>
              <a:rPr lang="en-US" sz="1750" dirty="0">
                <a:solidFill>
                  <a:srgbClr val="333F70"/>
                </a:solidFill>
                <a:latin typeface="Open Sans" panose="020B0604020202020204" charset="0"/>
                <a:ea typeface="Open Sans" panose="020B0604020202020204" charset="0"/>
                <a:cs typeface="Open Sans" panose="020B0604020202020204" charset="0"/>
              </a:rPr>
              <a:t> and </a:t>
            </a:r>
            <a:r>
              <a:rPr lang="en-US" sz="1750" dirty="0" err="1">
                <a:solidFill>
                  <a:srgbClr val="333F70"/>
                </a:solidFill>
                <a:latin typeface="Open Sans" panose="020B0604020202020204" charset="0"/>
                <a:ea typeface="Open Sans" panose="020B0604020202020204" charset="0"/>
                <a:cs typeface="Open Sans" panose="020B0604020202020204" charset="0"/>
              </a:rPr>
              <a:t>conversion_rate</a:t>
            </a:r>
            <a:r>
              <a:rPr lang="en-US" sz="1750" dirty="0">
                <a:solidFill>
                  <a:srgbClr val="333F70"/>
                </a:solidFill>
                <a:latin typeface="Open Sans" panose="020B0604020202020204" charset="0"/>
                <a:ea typeface="Open Sans" panose="020B0604020202020204" charset="0"/>
                <a:cs typeface="Open Sans" panose="020B0604020202020204" charset="0"/>
              </a:rPr>
              <a:t> for both the best </a:t>
            </a:r>
            <a:r>
              <a:rPr lang="en-US" sz="1750" dirty="0" err="1">
                <a:solidFill>
                  <a:srgbClr val="333F70"/>
                </a:solidFill>
                <a:latin typeface="Open Sans" panose="020B0604020202020204" charset="0"/>
                <a:ea typeface="Open Sans" panose="020B0604020202020204" charset="0"/>
                <a:cs typeface="Open Sans" panose="020B0604020202020204" charset="0"/>
              </a:rPr>
              <a:t>campaign_type</a:t>
            </a:r>
            <a:r>
              <a:rPr lang="en-US" sz="1750" dirty="0">
                <a:solidFill>
                  <a:srgbClr val="333F70"/>
                </a:solidFill>
                <a:latin typeface="Open Sans" panose="020B0604020202020204" charset="0"/>
                <a:ea typeface="Open Sans" panose="020B0604020202020204" charset="0"/>
                <a:cs typeface="Open Sans" panose="020B0604020202020204" charset="0"/>
              </a:rPr>
              <a:t> is </a:t>
            </a:r>
            <a:r>
              <a:rPr lang="en-US" sz="1750" b="1" dirty="0">
                <a:solidFill>
                  <a:srgbClr val="333F70"/>
                </a:solidFill>
                <a:latin typeface="Open Sans" panose="020B0604020202020204" charset="0"/>
                <a:ea typeface="Open Sans" panose="020B0604020202020204" charset="0"/>
                <a:cs typeface="Open Sans" panose="020B0604020202020204" charset="0"/>
              </a:rPr>
              <a:t>Conversion </a:t>
            </a:r>
            <a:r>
              <a:rPr lang="en-US" sz="1750" dirty="0">
                <a:solidFill>
                  <a:srgbClr val="333F70"/>
                </a:solidFill>
                <a:latin typeface="Open Sans" panose="020B0604020202020204" charset="0"/>
                <a:ea typeface="Open Sans" panose="020B0604020202020204" charset="0"/>
                <a:cs typeface="Open Sans" panose="020B0604020202020204" charset="0"/>
              </a:rPr>
              <a:t>and </a:t>
            </a:r>
            <a:r>
              <a:rPr lang="en-US" sz="1750" dirty="0" err="1">
                <a:solidFill>
                  <a:srgbClr val="333F70"/>
                </a:solidFill>
                <a:latin typeface="Open Sans" panose="020B0604020202020204" charset="0"/>
                <a:ea typeface="Open Sans" panose="020B0604020202020204" charset="0"/>
                <a:cs typeface="Open Sans" panose="020B0604020202020204" charset="0"/>
              </a:rPr>
              <a:t>campaign_channel</a:t>
            </a:r>
            <a:r>
              <a:rPr lang="en-US" sz="1750" dirty="0">
                <a:solidFill>
                  <a:srgbClr val="333F70"/>
                </a:solidFill>
                <a:latin typeface="Open Sans" panose="020B0604020202020204" charset="0"/>
                <a:ea typeface="Open Sans" panose="020B0604020202020204" charset="0"/>
                <a:cs typeface="Open Sans" panose="020B0604020202020204" charset="0"/>
              </a:rPr>
              <a:t> is </a:t>
            </a:r>
            <a:r>
              <a:rPr lang="en-US" sz="1750" b="1" dirty="0">
                <a:solidFill>
                  <a:srgbClr val="333F70"/>
                </a:solidFill>
                <a:latin typeface="Open Sans" panose="020B0604020202020204" charset="0"/>
                <a:ea typeface="Open Sans" panose="020B0604020202020204" charset="0"/>
                <a:cs typeface="Open Sans" panose="020B0604020202020204" charset="0"/>
              </a:rPr>
              <a:t>Social Media </a:t>
            </a:r>
            <a:r>
              <a:rPr lang="en-US" sz="1750" dirty="0">
                <a:solidFill>
                  <a:srgbClr val="333F70"/>
                </a:solidFill>
                <a:latin typeface="Open Sans" panose="020B0604020202020204" charset="0"/>
                <a:ea typeface="Open Sans" panose="020B0604020202020204" charset="0"/>
                <a:cs typeface="Open Sans" panose="020B0604020202020204" charset="0"/>
              </a:rPr>
              <a:t>also can be seen at graph.</a:t>
            </a:r>
          </a:p>
        </p:txBody>
      </p:sp>
      <p:pic>
        <p:nvPicPr>
          <p:cNvPr id="7" name="Image 0">
            <a:extLst>
              <a:ext uri="{FF2B5EF4-FFF2-40B4-BE49-F238E27FC236}">
                <a16:creationId xmlns:a16="http://schemas.microsoft.com/office/drawing/2014/main" id="{DDC9FB48-5920-48BC-A435-CC40C2B5A958}"/>
              </a:ext>
            </a:extLst>
          </p:cNvPr>
          <p:cNvPicPr>
            <a:picLocks noChangeAspect="1"/>
          </p:cNvPicPr>
          <p:nvPr/>
        </p:nvPicPr>
        <p:blipFill rotWithShape="1">
          <a:blip r:embed="rId3"/>
          <a:srcRect l="6501" t="32744" r="1683" b="13098"/>
          <a:stretch/>
        </p:blipFill>
        <p:spPr>
          <a:xfrm>
            <a:off x="1009402" y="2916245"/>
            <a:ext cx="12635345" cy="4624586"/>
          </a:xfrm>
          <a:prstGeom prst="rect">
            <a:avLst/>
          </a:prstGeom>
        </p:spPr>
      </p:pic>
    </p:spTree>
    <p:extLst>
      <p:ext uri="{BB962C8B-B14F-4D97-AF65-F5344CB8AC3E}">
        <p14:creationId xmlns:p14="http://schemas.microsoft.com/office/powerpoint/2010/main" val="3195179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329160" y="395183"/>
            <a:ext cx="9263539" cy="567095"/>
          </a:xfrm>
          <a:prstGeom prst="rect">
            <a:avLst/>
          </a:prstGeom>
          <a:noFill/>
          <a:ln/>
        </p:spPr>
        <p:txBody>
          <a:bodyPr wrap="none" lIns="0" tIns="0" rIns="0" bIns="0" rtlCol="0" anchor="t"/>
          <a:lstStyle/>
          <a:p>
            <a:pPr marL="0" indent="0">
              <a:lnSpc>
                <a:spcPts val="4450"/>
              </a:lnSpc>
              <a:buNone/>
            </a:pPr>
            <a:r>
              <a:rPr lang="en-US" sz="3550" b="1" dirty="0">
                <a:solidFill>
                  <a:srgbClr val="333F70"/>
                </a:solidFill>
                <a:latin typeface="Open Sans" panose="020B0604020202020204" charset="0"/>
                <a:ea typeface="Open Sans" panose="020B0604020202020204" charset="0"/>
                <a:cs typeface="Open Sans" panose="020B0604020202020204" charset="0"/>
              </a:rPr>
              <a:t>Important Features and Algorithms used</a:t>
            </a:r>
            <a:endParaRPr lang="en-US" sz="3550" dirty="0">
              <a:latin typeface="Open Sans" panose="020B0604020202020204" charset="0"/>
              <a:ea typeface="Open Sans" panose="020B0604020202020204" charset="0"/>
              <a:cs typeface="Open Sans" panose="020B0604020202020204" charset="0"/>
            </a:endParaRPr>
          </a:p>
        </p:txBody>
      </p:sp>
      <p:sp>
        <p:nvSpPr>
          <p:cNvPr id="4" name="Text 1"/>
          <p:cNvSpPr/>
          <p:nvPr/>
        </p:nvSpPr>
        <p:spPr>
          <a:xfrm>
            <a:off x="4292798" y="1085468"/>
            <a:ext cx="9702403" cy="580549"/>
          </a:xfrm>
          <a:prstGeom prst="rect">
            <a:avLst/>
          </a:prstGeom>
          <a:noFill/>
          <a:ln/>
        </p:spPr>
        <p:txBody>
          <a:bodyPr wrap="square" lIns="0" tIns="0" rIns="0" bIns="0" rtlCol="0" anchor="t"/>
          <a:lstStyle/>
          <a:p>
            <a:pPr marL="0" indent="0">
              <a:lnSpc>
                <a:spcPts val="2250"/>
              </a:lnSpc>
              <a:buNone/>
            </a:pPr>
            <a:r>
              <a:rPr lang="en-US" dirty="0">
                <a:solidFill>
                  <a:srgbClr val="333F70"/>
                </a:solidFill>
                <a:latin typeface="Open Sans" pitchFamily="34" charset="0"/>
                <a:ea typeface="Open Sans" pitchFamily="34" charset="-122"/>
                <a:cs typeface="Open Sans" pitchFamily="34" charset="-120"/>
              </a:rPr>
              <a:t>Important features for predicting conversion were identified using Random Forest Classifier and Gradient Boosting. Six algorithms were applied with hyperparameter tuning using Grid Search method.</a:t>
            </a:r>
            <a:endParaRPr lang="en-US" dirty="0"/>
          </a:p>
        </p:txBody>
      </p:sp>
      <p:pic>
        <p:nvPicPr>
          <p:cNvPr id="5" name="Image 1" descr="preencoded.png"/>
          <p:cNvPicPr>
            <a:picLocks noChangeAspect="1"/>
          </p:cNvPicPr>
          <p:nvPr/>
        </p:nvPicPr>
        <p:blipFill>
          <a:blip r:embed="rId4"/>
          <a:stretch>
            <a:fillRect/>
          </a:stretch>
        </p:blipFill>
        <p:spPr>
          <a:xfrm>
            <a:off x="5172814" y="2280536"/>
            <a:ext cx="453747" cy="453747"/>
          </a:xfrm>
          <a:prstGeom prst="rect">
            <a:avLst/>
          </a:prstGeom>
        </p:spPr>
      </p:pic>
      <p:sp>
        <p:nvSpPr>
          <p:cNvPr id="6" name="Text 2"/>
          <p:cNvSpPr/>
          <p:nvPr/>
        </p:nvSpPr>
        <p:spPr>
          <a:xfrm>
            <a:off x="5023262" y="2950306"/>
            <a:ext cx="3384468" cy="4780530"/>
          </a:xfrm>
          <a:prstGeom prst="rect">
            <a:avLst/>
          </a:prstGeom>
          <a:noFill/>
          <a:ln/>
        </p:spPr>
        <p:txBody>
          <a:bodyPr wrap="none" lIns="0" tIns="0" rIns="0" bIns="0" rtlCol="0" anchor="t"/>
          <a:lstStyle/>
          <a:p>
            <a:r>
              <a:rPr lang="en-US" sz="2000" b="1" dirty="0">
                <a:solidFill>
                  <a:srgbClr val="333F70"/>
                </a:solidFill>
              </a:rPr>
              <a:t>Feature Set (X):</a:t>
            </a:r>
          </a:p>
          <a:p>
            <a:endParaRPr lang="en-US" dirty="0">
              <a:solidFill>
                <a:srgbClr val="333F70"/>
              </a:solidFill>
            </a:endParaRPr>
          </a:p>
          <a:p>
            <a:pPr marL="285750" indent="-285750" fontAlgn="base">
              <a:buFont typeface="Courier New" panose="02070309020205020404" pitchFamily="49" charset="0"/>
              <a:buChar char="o"/>
            </a:pPr>
            <a:r>
              <a:rPr lang="en-US" dirty="0">
                <a:solidFill>
                  <a:srgbClr val="333F70"/>
                </a:solidFill>
              </a:rPr>
              <a:t>Total Page Views</a:t>
            </a:r>
          </a:p>
          <a:p>
            <a:pPr marL="285750" indent="-285750" fontAlgn="base">
              <a:buFont typeface="Courier New" panose="02070309020205020404" pitchFamily="49" charset="0"/>
              <a:buChar char="o"/>
            </a:pPr>
            <a:r>
              <a:rPr lang="en-US" dirty="0">
                <a:solidFill>
                  <a:srgbClr val="333F70"/>
                </a:solidFill>
              </a:rPr>
              <a:t>Time on Site</a:t>
            </a:r>
          </a:p>
          <a:p>
            <a:pPr marL="285750" indent="-285750" fontAlgn="base">
              <a:buFont typeface="Courier New" panose="02070309020205020404" pitchFamily="49" charset="0"/>
              <a:buChar char="o"/>
            </a:pPr>
            <a:r>
              <a:rPr lang="en-US" dirty="0">
                <a:solidFill>
                  <a:srgbClr val="333F70"/>
                </a:solidFill>
              </a:rPr>
              <a:t>Click-Through Rate</a:t>
            </a:r>
          </a:p>
          <a:p>
            <a:pPr marL="285750" indent="-285750" fontAlgn="base">
              <a:buFont typeface="Courier New" panose="02070309020205020404" pitchFamily="49" charset="0"/>
              <a:buChar char="o"/>
            </a:pPr>
            <a:r>
              <a:rPr lang="en-US" dirty="0">
                <a:solidFill>
                  <a:srgbClr val="333F70"/>
                </a:solidFill>
              </a:rPr>
              <a:t>Ad Spend</a:t>
            </a:r>
          </a:p>
          <a:p>
            <a:pPr marL="285750" indent="-285750" fontAlgn="base">
              <a:buFont typeface="Courier New" panose="02070309020205020404" pitchFamily="49" charset="0"/>
              <a:buChar char="o"/>
            </a:pPr>
            <a:r>
              <a:rPr lang="en-US" dirty="0">
                <a:solidFill>
                  <a:srgbClr val="333F70"/>
                </a:solidFill>
              </a:rPr>
              <a:t>Conversion Rate</a:t>
            </a:r>
          </a:p>
          <a:p>
            <a:pPr marL="285750" indent="-285750" fontAlgn="base">
              <a:buFont typeface="Courier New" panose="02070309020205020404" pitchFamily="49" charset="0"/>
              <a:buChar char="o"/>
            </a:pPr>
            <a:r>
              <a:rPr lang="en-US" dirty="0">
                <a:solidFill>
                  <a:srgbClr val="333F70"/>
                </a:solidFill>
              </a:rPr>
              <a:t>Loyalty Points</a:t>
            </a:r>
          </a:p>
          <a:p>
            <a:pPr marL="285750" indent="-285750" fontAlgn="base">
              <a:buFont typeface="Courier New" panose="02070309020205020404" pitchFamily="49" charset="0"/>
              <a:buChar char="o"/>
            </a:pPr>
            <a:r>
              <a:rPr lang="en-US" dirty="0">
                <a:solidFill>
                  <a:srgbClr val="333F70"/>
                </a:solidFill>
              </a:rPr>
              <a:t>Email Activity</a:t>
            </a:r>
          </a:p>
          <a:p>
            <a:pPr marL="285750" indent="-285750" fontAlgn="base">
              <a:buFont typeface="Courier New" panose="02070309020205020404" pitchFamily="49" charset="0"/>
              <a:buChar char="o"/>
            </a:pPr>
            <a:r>
              <a:rPr lang="en-US" dirty="0">
                <a:solidFill>
                  <a:srgbClr val="333F70"/>
                </a:solidFill>
              </a:rPr>
              <a:t>Income</a:t>
            </a:r>
          </a:p>
          <a:p>
            <a:pPr marL="285750" indent="-285750" fontAlgn="base">
              <a:buFont typeface="Courier New" panose="02070309020205020404" pitchFamily="49" charset="0"/>
              <a:buChar char="o"/>
            </a:pPr>
            <a:r>
              <a:rPr lang="en-US" dirty="0">
                <a:solidFill>
                  <a:srgbClr val="333F70"/>
                </a:solidFill>
              </a:rPr>
              <a:t>Previous Purchases</a:t>
            </a:r>
          </a:p>
          <a:p>
            <a:pPr marL="285750" indent="-285750" fontAlgn="base">
              <a:buFont typeface="Courier New" panose="02070309020205020404" pitchFamily="49" charset="0"/>
              <a:buChar char="o"/>
            </a:pPr>
            <a:r>
              <a:rPr lang="en-US" dirty="0">
                <a:solidFill>
                  <a:srgbClr val="333F70"/>
                </a:solidFill>
              </a:rPr>
              <a:t>Social Shares</a:t>
            </a:r>
          </a:p>
          <a:p>
            <a:pPr marL="285750" indent="-285750" fontAlgn="base">
              <a:buFont typeface="Courier New" panose="02070309020205020404" pitchFamily="49" charset="0"/>
              <a:buChar char="o"/>
            </a:pPr>
            <a:r>
              <a:rPr lang="en-US" dirty="0">
                <a:solidFill>
                  <a:srgbClr val="333F70"/>
                </a:solidFill>
              </a:rPr>
              <a:t>Age</a:t>
            </a:r>
          </a:p>
          <a:p>
            <a:pPr marL="342900" indent="-342900">
              <a:buFont typeface="Courier New" panose="02070309020205020404" pitchFamily="49" charset="0"/>
              <a:buChar char="o"/>
            </a:pPr>
            <a:endParaRPr lang="en-US" sz="2000" b="1" dirty="0">
              <a:solidFill>
                <a:srgbClr val="333F70"/>
              </a:solidFill>
            </a:endParaRPr>
          </a:p>
          <a:p>
            <a:r>
              <a:rPr lang="en-US" sz="2000" b="1" dirty="0">
                <a:solidFill>
                  <a:srgbClr val="333F70"/>
                </a:solidFill>
              </a:rPr>
              <a:t>Target Variable (y):</a:t>
            </a:r>
          </a:p>
          <a:p>
            <a:endParaRPr lang="en-US" dirty="0">
              <a:solidFill>
                <a:srgbClr val="333F70"/>
              </a:solidFill>
            </a:endParaRPr>
          </a:p>
          <a:p>
            <a:pPr marL="285750" indent="-285750" fontAlgn="base">
              <a:buFont typeface="Courier New" panose="02070309020205020404" pitchFamily="49" charset="0"/>
              <a:buChar char="o"/>
            </a:pPr>
            <a:r>
              <a:rPr lang="en-US" dirty="0">
                <a:solidFill>
                  <a:srgbClr val="333F70"/>
                </a:solidFill>
              </a:rPr>
              <a:t>conversion</a:t>
            </a:r>
          </a:p>
          <a:p>
            <a:pPr marL="0" indent="0" algn="l">
              <a:lnSpc>
                <a:spcPts val="2200"/>
              </a:lnSpc>
              <a:buNone/>
            </a:pPr>
            <a:endParaRPr lang="en-US" sz="1750" b="1" dirty="0">
              <a:solidFill>
                <a:srgbClr val="333F70"/>
              </a:solidFill>
              <a:latin typeface="Unbounded Bold" pitchFamily="34" charset="0"/>
              <a:ea typeface="Unbounded Bold" pitchFamily="34" charset="-122"/>
              <a:cs typeface="Unbounded Bold" pitchFamily="34" charset="-120"/>
            </a:endParaRPr>
          </a:p>
          <a:p>
            <a:pPr marL="0" indent="0" algn="l">
              <a:lnSpc>
                <a:spcPts val="2200"/>
              </a:lnSpc>
              <a:buNone/>
            </a:pPr>
            <a:endParaRPr lang="en-US" sz="1750" dirty="0"/>
          </a:p>
        </p:txBody>
      </p:sp>
      <p:sp>
        <p:nvSpPr>
          <p:cNvPr id="14" name="Text 2">
            <a:extLst>
              <a:ext uri="{FF2B5EF4-FFF2-40B4-BE49-F238E27FC236}">
                <a16:creationId xmlns:a16="http://schemas.microsoft.com/office/drawing/2014/main" id="{550AC13B-10E5-4E94-926F-23D55ACB1058}"/>
              </a:ext>
            </a:extLst>
          </p:cNvPr>
          <p:cNvSpPr/>
          <p:nvPr/>
        </p:nvSpPr>
        <p:spPr>
          <a:xfrm>
            <a:off x="5729229" y="2450992"/>
            <a:ext cx="2416254" cy="370999"/>
          </a:xfrm>
          <a:prstGeom prst="rect">
            <a:avLst/>
          </a:prstGeom>
          <a:noFill/>
          <a:ln/>
        </p:spPr>
        <p:txBody>
          <a:bodyPr wrap="none" lIns="0" tIns="0" rIns="0" bIns="0" rtlCol="0" anchor="t"/>
          <a:lstStyle/>
          <a:p>
            <a:pPr marL="0" indent="0" algn="l">
              <a:lnSpc>
                <a:spcPts val="2200"/>
              </a:lnSpc>
              <a:buNone/>
            </a:pPr>
            <a:r>
              <a:rPr lang="en-US" sz="2800" b="1" dirty="0">
                <a:solidFill>
                  <a:srgbClr val="333F70"/>
                </a:solidFill>
                <a:latin typeface="Open Sans" panose="020B0604020202020204" charset="0"/>
                <a:ea typeface="Open Sans" panose="020B0604020202020204" charset="0"/>
                <a:cs typeface="Open Sans" panose="020B0604020202020204" charset="0"/>
              </a:rPr>
              <a:t>Features</a:t>
            </a:r>
            <a:endParaRPr lang="en-US" sz="1750" dirty="0">
              <a:latin typeface="Open Sans" panose="020B0604020202020204" charset="0"/>
              <a:ea typeface="Open Sans" panose="020B0604020202020204" charset="0"/>
              <a:cs typeface="Open Sans" panose="020B0604020202020204" charset="0"/>
            </a:endParaRPr>
          </a:p>
        </p:txBody>
      </p:sp>
      <p:sp>
        <p:nvSpPr>
          <p:cNvPr id="17" name="Text 2">
            <a:extLst>
              <a:ext uri="{FF2B5EF4-FFF2-40B4-BE49-F238E27FC236}">
                <a16:creationId xmlns:a16="http://schemas.microsoft.com/office/drawing/2014/main" id="{EBCF6D85-F31B-4E2F-84AE-27A03534785E}"/>
              </a:ext>
            </a:extLst>
          </p:cNvPr>
          <p:cNvSpPr/>
          <p:nvPr/>
        </p:nvSpPr>
        <p:spPr>
          <a:xfrm>
            <a:off x="10312114" y="2450992"/>
            <a:ext cx="2416254" cy="372431"/>
          </a:xfrm>
          <a:prstGeom prst="rect">
            <a:avLst/>
          </a:prstGeom>
          <a:noFill/>
          <a:ln/>
        </p:spPr>
        <p:txBody>
          <a:bodyPr wrap="none" lIns="0" tIns="0" rIns="0" bIns="0" rtlCol="0" anchor="t"/>
          <a:lstStyle/>
          <a:p>
            <a:pPr>
              <a:lnSpc>
                <a:spcPts val="2200"/>
              </a:lnSpc>
            </a:pPr>
            <a:r>
              <a:rPr lang="en-US" sz="2800" dirty="0"/>
              <a:t>🧠</a:t>
            </a:r>
            <a:r>
              <a:rPr lang="en-US" sz="2800" b="1" dirty="0">
                <a:solidFill>
                  <a:srgbClr val="333F70"/>
                </a:solidFill>
                <a:latin typeface="Open Sans" panose="020B0604020202020204" charset="0"/>
                <a:ea typeface="Open Sans" panose="020B0604020202020204" charset="0"/>
                <a:cs typeface="Open Sans" panose="020B0604020202020204" charset="0"/>
              </a:rPr>
              <a:t>Algorithms</a:t>
            </a:r>
            <a:endParaRPr lang="en-US" sz="1750" dirty="0">
              <a:latin typeface="Open Sans" panose="020B0604020202020204" charset="0"/>
              <a:ea typeface="Open Sans" panose="020B0604020202020204" charset="0"/>
              <a:cs typeface="Open Sans" panose="020B0604020202020204" charset="0"/>
            </a:endParaRPr>
          </a:p>
        </p:txBody>
      </p:sp>
      <p:sp>
        <p:nvSpPr>
          <p:cNvPr id="19" name="Text 2">
            <a:extLst>
              <a:ext uri="{FF2B5EF4-FFF2-40B4-BE49-F238E27FC236}">
                <a16:creationId xmlns:a16="http://schemas.microsoft.com/office/drawing/2014/main" id="{B2372E92-2A86-4A85-8758-2CBC143923D7}"/>
              </a:ext>
            </a:extLst>
          </p:cNvPr>
          <p:cNvSpPr/>
          <p:nvPr/>
        </p:nvSpPr>
        <p:spPr>
          <a:xfrm>
            <a:off x="10217112" y="2950306"/>
            <a:ext cx="3107002" cy="3684754"/>
          </a:xfrm>
          <a:prstGeom prst="rect">
            <a:avLst/>
          </a:prstGeom>
          <a:noFill/>
          <a:ln/>
        </p:spPr>
        <p:txBody>
          <a:bodyPr wrap="none" lIns="0" tIns="0" rIns="0" bIns="0" rtlCol="0" anchor="t"/>
          <a:lstStyle/>
          <a:p>
            <a:r>
              <a:rPr lang="en-US" sz="2000" b="1" dirty="0">
                <a:solidFill>
                  <a:srgbClr val="333F70"/>
                </a:solidFill>
              </a:rPr>
              <a:t>Machine Learning Algorithm:</a:t>
            </a:r>
          </a:p>
          <a:p>
            <a:endParaRPr lang="en-US" dirty="0">
              <a:solidFill>
                <a:srgbClr val="333F70"/>
              </a:solidFill>
            </a:endParaRPr>
          </a:p>
          <a:p>
            <a:pPr marL="285750" indent="-285750" fontAlgn="base">
              <a:buFont typeface="Courier New" panose="02070309020205020404" pitchFamily="49" charset="0"/>
              <a:buChar char="o"/>
            </a:pPr>
            <a:r>
              <a:rPr lang="en-US" dirty="0">
                <a:solidFill>
                  <a:srgbClr val="333F70"/>
                </a:solidFill>
              </a:rPr>
              <a:t>Decision Tree Classifier</a:t>
            </a:r>
          </a:p>
          <a:p>
            <a:pPr marL="285750" indent="-285750" fontAlgn="base">
              <a:buFont typeface="Courier New" panose="02070309020205020404" pitchFamily="49" charset="0"/>
              <a:buChar char="o"/>
            </a:pPr>
            <a:r>
              <a:rPr lang="en-US" dirty="0">
                <a:solidFill>
                  <a:srgbClr val="333F70"/>
                </a:solidFill>
              </a:rPr>
              <a:t>Random Forest Classifier</a:t>
            </a:r>
          </a:p>
          <a:p>
            <a:pPr marL="285750" indent="-285750" fontAlgn="base">
              <a:buFont typeface="Courier New" panose="02070309020205020404" pitchFamily="49" charset="0"/>
              <a:buChar char="o"/>
            </a:pPr>
            <a:r>
              <a:rPr lang="en-US" dirty="0">
                <a:solidFill>
                  <a:srgbClr val="333F70"/>
                </a:solidFill>
              </a:rPr>
              <a:t>Gradient boosting</a:t>
            </a:r>
          </a:p>
          <a:p>
            <a:pPr marL="285750" indent="-285750" fontAlgn="base">
              <a:buFont typeface="Courier New" panose="02070309020205020404" pitchFamily="49" charset="0"/>
              <a:buChar char="o"/>
            </a:pPr>
            <a:r>
              <a:rPr lang="en-US" dirty="0">
                <a:solidFill>
                  <a:srgbClr val="333F70"/>
                </a:solidFill>
              </a:rPr>
              <a:t>SVM (RBF Kernel)</a:t>
            </a:r>
          </a:p>
          <a:p>
            <a:pPr marL="285750" indent="-285750" fontAlgn="base">
              <a:buFont typeface="Courier New" panose="02070309020205020404" pitchFamily="49" charset="0"/>
              <a:buChar char="o"/>
            </a:pPr>
            <a:r>
              <a:rPr lang="en-US" dirty="0">
                <a:solidFill>
                  <a:srgbClr val="333F70"/>
                </a:solidFill>
              </a:rPr>
              <a:t>K-Nearest Neighbors</a:t>
            </a:r>
          </a:p>
          <a:p>
            <a:endParaRPr lang="en-US" sz="2000" b="1" dirty="0">
              <a:solidFill>
                <a:srgbClr val="333F70"/>
              </a:solidFill>
            </a:endParaRPr>
          </a:p>
          <a:p>
            <a:r>
              <a:rPr lang="en-US" sz="2000" b="1" dirty="0">
                <a:solidFill>
                  <a:srgbClr val="333F70"/>
                </a:solidFill>
              </a:rPr>
              <a:t>Deep Learning Algorithm:</a:t>
            </a:r>
          </a:p>
          <a:p>
            <a:endParaRPr lang="en-US" dirty="0">
              <a:solidFill>
                <a:srgbClr val="333F70"/>
              </a:solidFill>
            </a:endParaRPr>
          </a:p>
          <a:p>
            <a:pPr marL="285750" indent="-285750" fontAlgn="base">
              <a:buFont typeface="Courier New" panose="02070309020205020404" pitchFamily="49" charset="0"/>
              <a:buChar char="o"/>
            </a:pPr>
            <a:r>
              <a:rPr lang="en-US" dirty="0">
                <a:solidFill>
                  <a:srgbClr val="333F70"/>
                </a:solidFill>
              </a:rPr>
              <a:t>Neural Network (MLP)</a:t>
            </a:r>
          </a:p>
          <a:p>
            <a:pPr marL="0" indent="0" algn="l">
              <a:lnSpc>
                <a:spcPts val="2200"/>
              </a:lnSpc>
              <a:buNone/>
            </a:pPr>
            <a:endParaRPr lang="en-US" sz="1750" b="1" dirty="0">
              <a:solidFill>
                <a:srgbClr val="333F70"/>
              </a:solidFill>
              <a:latin typeface="Unbounded Bold" pitchFamily="34" charset="0"/>
              <a:ea typeface="Unbounded Bold" pitchFamily="34" charset="-122"/>
              <a:cs typeface="Unbounded Bold" pitchFamily="34" charset="-120"/>
            </a:endParaRPr>
          </a:p>
          <a:p>
            <a:pPr marL="0" indent="0" algn="l">
              <a:lnSpc>
                <a:spcPts val="220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682</Words>
  <Application>Microsoft Office PowerPoint</Application>
  <PresentationFormat>Custom</PresentationFormat>
  <Paragraphs>119</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Open Sans</vt:lpstr>
      <vt:lpstr>Arial</vt:lpstr>
      <vt:lpstr>Calibri</vt:lpstr>
      <vt:lpstr>Unbounded Bold</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 x260</cp:lastModifiedBy>
  <cp:revision>26</cp:revision>
  <dcterms:created xsi:type="dcterms:W3CDTF">2024-11-13T12:37:51Z</dcterms:created>
  <dcterms:modified xsi:type="dcterms:W3CDTF">2024-11-14T05:55:46Z</dcterms:modified>
</cp:coreProperties>
</file>